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43"/>
  </p:notesMasterIdLst>
  <p:sldIdLst>
    <p:sldId id="256" r:id="rId3"/>
    <p:sldId id="257" r:id="rId4"/>
    <p:sldId id="297" r:id="rId5"/>
    <p:sldId id="29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5" r:id="rId41"/>
    <p:sldId id="294" r:id="rId42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F9C9C6-C59D-4696-825B-B7F5F53CB50E}">
  <a:tblStyle styleId="{CCF9C9C6-C59D-4696-825B-B7F5F53CB5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205"/>
  </p:normalViewPr>
  <p:slideViewPr>
    <p:cSldViewPr snapToGrid="0">
      <p:cViewPr varScale="1">
        <p:scale>
          <a:sx n="131" d="100"/>
          <a:sy n="131" d="100"/>
        </p:scale>
        <p:origin x="10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1a1a45c58_1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d1a1a45c58_1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d1a1a45c58_12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cc8616de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cc8616de7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cc8616de7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0cc8616de7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10cc8616de7_2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b3e57e0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cb3e57e0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cb3e57e0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cb3e57e0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cb3e57e0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cb3e57e0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cc8616de7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0cc8616de7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0cc8616de7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cdba1242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cdba1242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cb3e57e0a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cb3e57e0a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ce59da1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ce59da19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cb3e57e0a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cb3e57e0a_7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1a1a45c58_1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d1a1a45c58_1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gd1a1a45c58_12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ce59da1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ce59da1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cc8616de7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0cc8616de7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1a1a45c58_1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1a1a45c58_1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cc8616de7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cc8616de7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cc8616de7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0cc8616de7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cc8616de7_2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cc8616de7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0cc8616de7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cc8616de7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نحذف الرسمات </a:t>
            </a:r>
            <a:endParaRPr/>
          </a:p>
        </p:txBody>
      </p:sp>
      <p:sp>
        <p:nvSpPr>
          <p:cNvPr id="586" name="Google Shape;586;g10cc8616de7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cd8e3f65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cd8e3f65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نغير الصور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cd8e3f65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cd8e3f65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يتغير الترتيب 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بالجدول ، بدون كود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cc8616de7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10cc8616de7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10cc8616de7_2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cb3e57e0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20" name="Google Shape;320;g10cb3e57e0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1a1a45c58_12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gd1a1a45c58_1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cc8616de7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g10cc8616de7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cc8616de7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50" name="Google Shape;650;g10cc8616de7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cc8616de7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61" name="Google Shape;661;g10cc8616de7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cc8616de7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0cc8616de7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0cc8616de7_2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cc8616de7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4" name="Google Shape;684;g10cc8616de7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cdba12424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0cdba12424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0cdba12424_5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cdba12424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0cdba12424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cdba12424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0cdba12424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92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cdba12424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g10cdba12424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838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a1a45c58_1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d1a1a45c58_12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d1a1a45c58_12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1a1a45c58_12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d1a1a45c58_1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1a1a45c58_1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d1a1a45c58_1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-"/>
            </a:pPr>
            <a:endParaRPr dirty="0"/>
          </a:p>
        </p:txBody>
      </p:sp>
      <p:sp>
        <p:nvSpPr>
          <p:cNvPr id="343" name="Google Shape;343;gd1a1a45c58_12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1a1a45c58_1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gd1a1a45c58_1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1a1a45c5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d1a1a45c5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d1a1a45c58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1a1a45c58_12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d1a1a45c58_1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1a1a45c58_1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d1a1a45c58_1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d1a1a45c58_12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title">
  <p:cSld name="01 - title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598381" y="1480430"/>
            <a:ext cx="3295224" cy="125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 Black"/>
              <a:buNone/>
              <a:defRPr sz="33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265498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7286696" y="4767263"/>
            <a:ext cx="1647437" cy="28944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/>
          <p:nvPr/>
        </p:nvSpPr>
        <p:spPr>
          <a:xfrm>
            <a:off x="2735317" y="1119"/>
            <a:ext cx="2678655" cy="5142378"/>
          </a:xfrm>
          <a:custGeom>
            <a:avLst/>
            <a:gdLst/>
            <a:ahLst/>
            <a:cxnLst/>
            <a:rect l="l" t="t" r="r" b="b"/>
            <a:pathLst>
              <a:path w="5158977" h="9906583" extrusionOk="0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table of content">
  <p:cSld name="02 - table of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005418" y="151608"/>
            <a:ext cx="594220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425008" y="951571"/>
            <a:ext cx="5522617" cy="36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" name="Google Shape;68;p15"/>
          <p:cNvGrpSpPr/>
          <p:nvPr/>
        </p:nvGrpSpPr>
        <p:grpSpPr>
          <a:xfrm>
            <a:off x="5651612" y="700791"/>
            <a:ext cx="460738" cy="84500"/>
            <a:chOff x="2926060" y="1048069"/>
            <a:chExt cx="614157" cy="112667"/>
          </a:xfrm>
        </p:grpSpPr>
        <p:sp>
          <p:nvSpPr>
            <p:cNvPr id="69" name="Google Shape;69;p15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" name="Google Shape;73;p15"/>
          <p:cNvGrpSpPr/>
          <p:nvPr/>
        </p:nvGrpSpPr>
        <p:grpSpPr>
          <a:xfrm>
            <a:off x="5180635" y="4727674"/>
            <a:ext cx="3766991" cy="27000"/>
            <a:chOff x="6905714" y="6303565"/>
            <a:chExt cx="5021346" cy="36000"/>
          </a:xfrm>
        </p:grpSpPr>
        <p:sp>
          <p:nvSpPr>
            <p:cNvPr id="74" name="Google Shape;74;p15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7" name="Google Shape;77;p15"/>
          <p:cNvSpPr/>
          <p:nvPr/>
        </p:nvSpPr>
        <p:spPr>
          <a:xfrm>
            <a:off x="813732" y="1119"/>
            <a:ext cx="2678655" cy="5142378"/>
          </a:xfrm>
          <a:custGeom>
            <a:avLst/>
            <a:gdLst/>
            <a:ahLst/>
            <a:cxnLst/>
            <a:rect l="l" t="t" r="r" b="b"/>
            <a:pathLst>
              <a:path w="5158977" h="9906583" extrusionOk="0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04307" y="1026460"/>
            <a:ext cx="4367692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>
            <a:spLocks noGrp="1"/>
          </p:cNvSpPr>
          <p:nvPr>
            <p:ph type="pic" idx="2"/>
          </p:nvPr>
        </p:nvSpPr>
        <p:spPr>
          <a:xfrm>
            <a:off x="4688307" y="1026459"/>
            <a:ext cx="4437358" cy="358253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3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16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86" name="Google Shape;86;p16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91" name="Google Shape;91;p16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decorated with shapes">
  <p:cSld name="03 - decorated with shape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 rot="1799612">
            <a:off x="6100827" y="2256429"/>
            <a:ext cx="4040533" cy="4040007"/>
          </a:xfrm>
          <a:prstGeom prst="ellipse">
            <a:avLst/>
          </a:prstGeom>
          <a:solidFill>
            <a:srgbClr val="9EDBFC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7"/>
          <p:cNvSpPr/>
          <p:nvPr/>
        </p:nvSpPr>
        <p:spPr>
          <a:xfrm rot="10800000">
            <a:off x="7713623" y="897564"/>
            <a:ext cx="1450083" cy="4543390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7"/>
          <p:cNvSpPr/>
          <p:nvPr/>
        </p:nvSpPr>
        <p:spPr>
          <a:xfrm rot="1799612">
            <a:off x="7189988" y="1315005"/>
            <a:ext cx="1651664" cy="1651449"/>
          </a:xfrm>
          <a:prstGeom prst="ellipse">
            <a:avLst/>
          </a:prstGeom>
          <a:solidFill>
            <a:srgbClr val="6EC9FB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04307" y="1026460"/>
            <a:ext cx="4367692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03" name="Google Shape;103;p17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4" name="Google Shape;104;p17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105" name="Google Shape;105;p17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110" name="Google Shape;110;p17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196374" y="2119367"/>
            <a:ext cx="2700703" cy="248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1114715" y="1140590"/>
            <a:ext cx="1782362" cy="81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3"/>
          </p:nvPr>
        </p:nvSpPr>
        <p:spPr>
          <a:xfrm>
            <a:off x="3218975" y="2118559"/>
            <a:ext cx="2700703" cy="248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4"/>
          </p:nvPr>
        </p:nvSpPr>
        <p:spPr>
          <a:xfrm>
            <a:off x="4137316" y="1139782"/>
            <a:ext cx="1782362" cy="81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5"/>
          </p:nvPr>
        </p:nvSpPr>
        <p:spPr>
          <a:xfrm>
            <a:off x="6241577" y="2118559"/>
            <a:ext cx="2700703" cy="248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6"/>
          </p:nvPr>
        </p:nvSpPr>
        <p:spPr>
          <a:xfrm>
            <a:off x="7159918" y="1139782"/>
            <a:ext cx="1782362" cy="81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24" name="Google Shape;124;p18"/>
          <p:cNvSpPr>
            <a:spLocks noGrp="1"/>
          </p:cNvSpPr>
          <p:nvPr>
            <p:ph type="pic" idx="7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5" name="Google Shape;125;p18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126" name="Google Shape;126;p18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131" name="Google Shape;131;p18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left content">
  <p:cSld name="07 - left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204307" y="1026460"/>
            <a:ext cx="4598061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4598061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40" name="Google Shape;140;p19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1" name="Google Shape;141;p19"/>
          <p:cNvGrpSpPr/>
          <p:nvPr/>
        </p:nvGrpSpPr>
        <p:grpSpPr>
          <a:xfrm>
            <a:off x="2272968" y="700791"/>
            <a:ext cx="460738" cy="84500"/>
            <a:chOff x="2926060" y="1048069"/>
            <a:chExt cx="614157" cy="112667"/>
          </a:xfrm>
        </p:grpSpPr>
        <p:sp>
          <p:nvSpPr>
            <p:cNvPr id="142" name="Google Shape;142;p19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6" name="Google Shape;146;p19"/>
          <p:cNvSpPr/>
          <p:nvPr/>
        </p:nvSpPr>
        <p:spPr>
          <a:xfrm>
            <a:off x="204307" y="4731990"/>
            <a:ext cx="37809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right content">
  <p:cSld name="08 - right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4345381" y="1026460"/>
            <a:ext cx="4598061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345381" y="151608"/>
            <a:ext cx="4598061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52" name="Google Shape;152;p20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3" name="Google Shape;153;p20"/>
          <p:cNvGrpSpPr/>
          <p:nvPr/>
        </p:nvGrpSpPr>
        <p:grpSpPr>
          <a:xfrm>
            <a:off x="6414041" y="700791"/>
            <a:ext cx="460738" cy="84500"/>
            <a:chOff x="2926060" y="1048069"/>
            <a:chExt cx="614157" cy="112667"/>
          </a:xfrm>
        </p:grpSpPr>
        <p:sp>
          <p:nvSpPr>
            <p:cNvPr id="154" name="Google Shape;154;p20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5180635" y="4727674"/>
            <a:ext cx="3766991" cy="27000"/>
            <a:chOff x="6905714" y="6303565"/>
            <a:chExt cx="5021346" cy="36000"/>
          </a:xfrm>
        </p:grpSpPr>
        <p:sp>
          <p:nvSpPr>
            <p:cNvPr id="159" name="Google Shape;159;p20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2" name="Google Shape;162;p20"/>
          <p:cNvSpPr/>
          <p:nvPr/>
        </p:nvSpPr>
        <p:spPr>
          <a:xfrm rot="1799612">
            <a:off x="2384140" y="-1152246"/>
            <a:ext cx="1877579" cy="1877335"/>
          </a:xfrm>
          <a:prstGeom prst="ellipse">
            <a:avLst/>
          </a:prstGeom>
          <a:solidFill>
            <a:srgbClr val="9EDBFC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left content 2">
  <p:cSld name="07 - left content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204307" y="1026460"/>
            <a:ext cx="4598061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4598061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68" name="Google Shape;168;p21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9" name="Google Shape;169;p21"/>
          <p:cNvGrpSpPr/>
          <p:nvPr/>
        </p:nvGrpSpPr>
        <p:grpSpPr>
          <a:xfrm>
            <a:off x="2272968" y="700791"/>
            <a:ext cx="460738" cy="84500"/>
            <a:chOff x="2926060" y="1048069"/>
            <a:chExt cx="614157" cy="112667"/>
          </a:xfrm>
        </p:grpSpPr>
        <p:sp>
          <p:nvSpPr>
            <p:cNvPr id="170" name="Google Shape;170;p21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4" name="Google Shape;174;p21"/>
          <p:cNvSpPr/>
          <p:nvPr/>
        </p:nvSpPr>
        <p:spPr>
          <a:xfrm>
            <a:off x="204307" y="4731990"/>
            <a:ext cx="3780985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21"/>
          <p:cNvSpPr/>
          <p:nvPr/>
        </p:nvSpPr>
        <p:spPr>
          <a:xfrm rot="1799612">
            <a:off x="4955736" y="855235"/>
            <a:ext cx="1419069" cy="1418884"/>
          </a:xfrm>
          <a:prstGeom prst="ellipse">
            <a:avLst/>
          </a:prstGeom>
          <a:solidFill>
            <a:srgbClr val="6EC9FB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21"/>
          <p:cNvSpPr/>
          <p:nvPr/>
        </p:nvSpPr>
        <p:spPr>
          <a:xfrm rot="1799612">
            <a:off x="5303315" y="1010509"/>
            <a:ext cx="413350" cy="413296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p21"/>
          <p:cNvSpPr/>
          <p:nvPr/>
        </p:nvSpPr>
        <p:spPr>
          <a:xfrm rot="-9000388" flipH="1">
            <a:off x="4973354" y="1042670"/>
            <a:ext cx="177440" cy="177417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21"/>
          <p:cNvSpPr/>
          <p:nvPr/>
        </p:nvSpPr>
        <p:spPr>
          <a:xfrm rot="-9000388" flipH="1">
            <a:off x="5776955" y="814910"/>
            <a:ext cx="119985" cy="11997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right content 2">
  <p:cSld name="08 - right conten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5261656" y="1026460"/>
            <a:ext cx="3681786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5261656" y="151608"/>
            <a:ext cx="3681786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84" name="Google Shape;184;p22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5" name="Google Shape;185;p22"/>
          <p:cNvGrpSpPr/>
          <p:nvPr/>
        </p:nvGrpSpPr>
        <p:grpSpPr>
          <a:xfrm>
            <a:off x="6872179" y="700791"/>
            <a:ext cx="460738" cy="84500"/>
            <a:chOff x="2926060" y="1048069"/>
            <a:chExt cx="614157" cy="112667"/>
          </a:xfrm>
        </p:grpSpPr>
        <p:sp>
          <p:nvSpPr>
            <p:cNvPr id="186" name="Google Shape;186;p22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0" name="Google Shape;190;p22"/>
          <p:cNvGrpSpPr/>
          <p:nvPr/>
        </p:nvGrpSpPr>
        <p:grpSpPr>
          <a:xfrm>
            <a:off x="5180635" y="4727674"/>
            <a:ext cx="3766991" cy="27000"/>
            <a:chOff x="6905714" y="6303565"/>
            <a:chExt cx="5021346" cy="36000"/>
          </a:xfrm>
        </p:grpSpPr>
        <p:sp>
          <p:nvSpPr>
            <p:cNvPr id="191" name="Google Shape;191;p22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98" name="Google Shape;198;p23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9" name="Google Shape;199;p23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200" name="Google Shape;200;p23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4" name="Google Shape;204;p23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205" name="Google Shape;205;p23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09" name="Google Shape;209;p23"/>
          <p:cNvSpPr/>
          <p:nvPr/>
        </p:nvSpPr>
        <p:spPr>
          <a:xfrm>
            <a:off x="-8597" y="2247715"/>
            <a:ext cx="9152597" cy="2895786"/>
          </a:xfrm>
          <a:custGeom>
            <a:avLst/>
            <a:gdLst/>
            <a:ahLst/>
            <a:cxnLst/>
            <a:rect l="l" t="t" r="r" b="b"/>
            <a:pathLst>
              <a:path w="9051007" h="2688955" extrusionOk="0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0">
                <a:srgbClr val="057EC1"/>
              </a:gs>
              <a:gs pos="13000">
                <a:srgbClr val="057EC1"/>
              </a:gs>
              <a:gs pos="61000">
                <a:srgbClr val="057EC1">
                  <a:alpha val="49803"/>
                </a:srgbClr>
              </a:gs>
              <a:gs pos="100000">
                <a:srgbClr val="6EC9FB"/>
              </a:gs>
            </a:gsLst>
            <a:lin ang="18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-22780" y="2494994"/>
            <a:ext cx="9166780" cy="2895786"/>
          </a:xfrm>
          <a:custGeom>
            <a:avLst/>
            <a:gdLst/>
            <a:ahLst/>
            <a:cxnLst/>
            <a:rect l="l" t="t" r="r" b="b"/>
            <a:pathLst>
              <a:path w="9051007" h="2688955" extrusionOk="0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rgbClr val="6EC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23"/>
          <p:cNvSpPr/>
          <p:nvPr/>
        </p:nvSpPr>
        <p:spPr>
          <a:xfrm rot="1799612">
            <a:off x="5680495" y="528463"/>
            <a:ext cx="1419069" cy="1418884"/>
          </a:xfrm>
          <a:prstGeom prst="ellipse">
            <a:avLst/>
          </a:prstGeom>
          <a:solidFill>
            <a:srgbClr val="6EC9FB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23"/>
          <p:cNvSpPr/>
          <p:nvPr/>
        </p:nvSpPr>
        <p:spPr>
          <a:xfrm rot="1799612">
            <a:off x="6009937" y="890258"/>
            <a:ext cx="413350" cy="413296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23"/>
          <p:cNvSpPr/>
          <p:nvPr/>
        </p:nvSpPr>
        <p:spPr>
          <a:xfrm rot="-9000388" flipH="1">
            <a:off x="5679976" y="922420"/>
            <a:ext cx="177440" cy="177417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23"/>
          <p:cNvSpPr/>
          <p:nvPr/>
        </p:nvSpPr>
        <p:spPr>
          <a:xfrm rot="-9000388" flipH="1">
            <a:off x="6483577" y="694660"/>
            <a:ext cx="119985" cy="11997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bg>
      <p:bgPr>
        <a:solidFill>
          <a:schemeClr val="lt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ctrTitle"/>
          </p:nvPr>
        </p:nvSpPr>
        <p:spPr>
          <a:xfrm>
            <a:off x="509580" y="1480430"/>
            <a:ext cx="2678655" cy="218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ldNum" idx="12"/>
          </p:nvPr>
        </p:nvSpPr>
        <p:spPr>
          <a:xfrm>
            <a:off x="265498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7286696" y="4767263"/>
            <a:ext cx="1647437" cy="289448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flipH="1">
            <a:off x="3602736" y="1119"/>
            <a:ext cx="2678655" cy="5142378"/>
          </a:xfrm>
          <a:custGeom>
            <a:avLst/>
            <a:gdLst/>
            <a:ahLst/>
            <a:cxnLst/>
            <a:rect l="l" t="t" r="r" b="b"/>
            <a:pathLst>
              <a:path w="5158977" h="9906583" extrusionOk="0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414004" y="2152975"/>
            <a:ext cx="4449167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sz="27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body" idx="1"/>
          </p:nvPr>
        </p:nvSpPr>
        <p:spPr>
          <a:xfrm>
            <a:off x="204307" y="1026460"/>
            <a:ext cx="8743318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228" name="Google Shape;228;p26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9" name="Google Shape;229;p26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230" name="Google Shape;230;p26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235" name="Google Shape;235;p26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Slide">
  <p:cSld name="SwotSlid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0" y="0"/>
            <a:ext cx="4572000" cy="2571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4572000" y="2571753"/>
            <a:ext cx="4572000" cy="2571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204307" y="1026460"/>
            <a:ext cx="4367692" cy="358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>
            <a:spLocks noGrp="1"/>
          </p:cNvSpPr>
          <p:nvPr>
            <p:ph type="pic" idx="2"/>
          </p:nvPr>
        </p:nvSpPr>
        <p:spPr>
          <a:xfrm>
            <a:off x="4734059" y="1026460"/>
            <a:ext cx="4294421" cy="154529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8"/>
          <p:cNvSpPr>
            <a:spLocks noGrp="1"/>
          </p:cNvSpPr>
          <p:nvPr>
            <p:ph type="pic" idx="3"/>
          </p:nvPr>
        </p:nvSpPr>
        <p:spPr>
          <a:xfrm>
            <a:off x="4734059" y="2713883"/>
            <a:ext cx="2431889" cy="1895107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28"/>
          <p:cNvSpPr>
            <a:spLocks noGrp="1"/>
          </p:cNvSpPr>
          <p:nvPr>
            <p:ph type="pic" idx="4"/>
          </p:nvPr>
        </p:nvSpPr>
        <p:spPr>
          <a:xfrm>
            <a:off x="7328008" y="2713802"/>
            <a:ext cx="1700472" cy="1895108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250" name="Google Shape;250;p28"/>
          <p:cNvSpPr>
            <a:spLocks noGrp="1"/>
          </p:cNvSpPr>
          <p:nvPr>
            <p:ph type="pic" idx="5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1" name="Google Shape;251;p28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252" name="Google Shape;252;p28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56" name="Google Shape;256;p28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257" name="Google Shape;257;p28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04414" y="2015423"/>
            <a:ext cx="2700703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2"/>
          </p:nvPr>
        </p:nvSpPr>
        <p:spPr>
          <a:xfrm>
            <a:off x="304414" y="2495244"/>
            <a:ext cx="2700703" cy="2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3"/>
          </p:nvPr>
        </p:nvSpPr>
        <p:spPr>
          <a:xfrm>
            <a:off x="3232240" y="2015423"/>
            <a:ext cx="2700703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4"/>
          </p:nvPr>
        </p:nvSpPr>
        <p:spPr>
          <a:xfrm>
            <a:off x="3232240" y="2495244"/>
            <a:ext cx="2700703" cy="2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5"/>
          </p:nvPr>
        </p:nvSpPr>
        <p:spPr>
          <a:xfrm>
            <a:off x="6162729" y="2015423"/>
            <a:ext cx="2700703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body" idx="6"/>
          </p:nvPr>
        </p:nvSpPr>
        <p:spPr>
          <a:xfrm>
            <a:off x="6162729" y="2495244"/>
            <a:ext cx="2700703" cy="202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271" name="Google Shape;271;p29"/>
          <p:cNvSpPr>
            <a:spLocks noGrp="1"/>
          </p:cNvSpPr>
          <p:nvPr>
            <p:ph type="pic" idx="7"/>
          </p:nvPr>
        </p:nvSpPr>
        <p:spPr>
          <a:xfrm>
            <a:off x="7840389" y="4836188"/>
            <a:ext cx="1107236" cy="27384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2" name="Google Shape;272;p29"/>
          <p:cNvGrpSpPr/>
          <p:nvPr/>
        </p:nvGrpSpPr>
        <p:grpSpPr>
          <a:xfrm>
            <a:off x="4341630" y="700791"/>
            <a:ext cx="460738" cy="84500"/>
            <a:chOff x="2926060" y="1048069"/>
            <a:chExt cx="614157" cy="112667"/>
          </a:xfrm>
        </p:grpSpPr>
        <p:sp>
          <p:nvSpPr>
            <p:cNvPr id="273" name="Google Shape;273;p29"/>
            <p:cNvSpPr/>
            <p:nvPr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rgbClr val="6EC9F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204307" y="4727674"/>
            <a:ext cx="8743318" cy="31316"/>
            <a:chOff x="272339" y="6303565"/>
            <a:chExt cx="11654721" cy="41755"/>
          </a:xfrm>
        </p:grpSpPr>
        <p:sp>
          <p:nvSpPr>
            <p:cNvPr id="278" name="Google Shape;278;p29"/>
            <p:cNvSpPr/>
            <p:nvPr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25367"/>
            <a:ext cx="7886700" cy="55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4/steps-to-complete-a-machine-learning-project/" TargetMode="External"/><Relationship Id="rId7" Type="http://schemas.openxmlformats.org/officeDocument/2006/relationships/hyperlink" Target="https://medium.datadriveninvestor.com/can-you-predict-customers-loan-default-using-machine-learning-be774489b8f5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owardsdatascience.com/loan-default-prediction-for-profit-maximization-45fcd461582b" TargetMode="External"/><Relationship Id="rId5" Type="http://schemas.openxmlformats.org/officeDocument/2006/relationships/hyperlink" Target="https://stackoverflow.com/questions/tagged/python" TargetMode="External"/><Relationship Id="rId4" Type="http://schemas.openxmlformats.org/officeDocument/2006/relationships/hyperlink" Target="https://www.kaggle.com/faressayah/lending-club-loan-defaulters-predic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>
            <a:spLocks noGrp="1"/>
          </p:cNvSpPr>
          <p:nvPr>
            <p:ph type="ctrTitle"/>
          </p:nvPr>
        </p:nvSpPr>
        <p:spPr>
          <a:xfrm>
            <a:off x="5458922" y="849648"/>
            <a:ext cx="35310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 dirty="0">
                <a:solidFill>
                  <a:schemeClr val="dk1"/>
                </a:solidFill>
              </a:rPr>
              <a:t>Predicting Loan Defaults Using ML Model</a:t>
            </a:r>
            <a:endParaRPr sz="4450" b="1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5765880" y="2417989"/>
            <a:ext cx="29170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30"/>
          <p:cNvSpPr/>
          <p:nvPr/>
        </p:nvSpPr>
        <p:spPr>
          <a:xfrm>
            <a:off x="88492" y="0"/>
            <a:ext cx="5008941" cy="5137040"/>
          </a:xfrm>
          <a:custGeom>
            <a:avLst/>
            <a:gdLst/>
            <a:ahLst/>
            <a:cxnLst/>
            <a:rect l="l" t="t" r="r" b="b"/>
            <a:pathLst>
              <a:path w="9659145" h="9908748" extrusionOk="0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C3C3C3">
                  <a:alpha val="20000"/>
                </a:srgbClr>
              </a:gs>
              <a:gs pos="100000">
                <a:srgbClr val="E2E2E2">
                  <a:alpha val="0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`</a:t>
            </a:r>
            <a:endParaRPr sz="1100"/>
          </a:p>
        </p:txBody>
      </p:sp>
      <p:sp>
        <p:nvSpPr>
          <p:cNvPr id="290" name="Google Shape;290;p30"/>
          <p:cNvSpPr/>
          <p:nvPr/>
        </p:nvSpPr>
        <p:spPr>
          <a:xfrm>
            <a:off x="0" y="0"/>
            <a:ext cx="5008941" cy="5142381"/>
          </a:xfrm>
          <a:custGeom>
            <a:avLst/>
            <a:gdLst/>
            <a:ahLst/>
            <a:cxnLst/>
            <a:rect l="l" t="t" r="r" b="b"/>
            <a:pathLst>
              <a:path w="9659145" h="9908748" extrusionOk="0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538473" y="7854"/>
            <a:ext cx="4998608" cy="5127777"/>
          </a:xfrm>
          <a:custGeom>
            <a:avLst/>
            <a:gdLst/>
            <a:ahLst/>
            <a:cxnLst/>
            <a:rect l="l" t="t" r="r" b="b"/>
            <a:pathLst>
              <a:path w="9659145" h="9908748" extrusionOk="0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5537081" y="2443099"/>
            <a:ext cx="3287400" cy="27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000" b="1" dirty="0">
                <a:solidFill>
                  <a:srgbClr val="1181AE"/>
                </a:solidFill>
              </a:rPr>
              <a:t>Group</a:t>
            </a:r>
            <a:r>
              <a:rPr lang="en-US" sz="2000" b="1" dirty="0">
                <a:solidFill>
                  <a:srgbClr val="1181AE"/>
                </a:solidFill>
              </a:rPr>
              <a:t> AS</a:t>
            </a:r>
            <a:r>
              <a:rPr lang="en-US" sz="2000" b="1" baseline="30000" dirty="0">
                <a:solidFill>
                  <a:srgbClr val="1181AE"/>
                </a:solidFill>
              </a:rPr>
              <a:t>2</a:t>
            </a:r>
            <a:r>
              <a:rPr lang="en-US" sz="2000" b="1" dirty="0">
                <a:solidFill>
                  <a:srgbClr val="1181AE"/>
                </a:solidFill>
              </a:rPr>
              <a:t>RK</a:t>
            </a:r>
            <a:endParaRPr sz="2000" b="1" dirty="0">
              <a:solidFill>
                <a:srgbClr val="1181AE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1600" b="1" dirty="0">
                <a:solidFill>
                  <a:srgbClr val="1181AE"/>
                </a:solidFill>
              </a:rPr>
              <a:t>Team members:</a:t>
            </a:r>
            <a:endParaRPr sz="1600" dirty="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Shrouq Alharbi</a:t>
            </a:r>
            <a:endParaRPr sz="1600" dirty="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Sarah Alzahrani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Asmaa Alzahrani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Amani Almutairi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Rawan Alshehri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ar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Khalid Alsuahimi</a:t>
            </a:r>
            <a:endParaRPr sz="1600" dirty="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200" cy="579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>
                <a:highlight>
                  <a:srgbClr val="FFFFFE"/>
                </a:highlight>
              </a:rPr>
              <a:t>Selection and Get Data</a:t>
            </a:r>
            <a:endParaRPr sz="2400"/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8" y="797875"/>
            <a:ext cx="7013448" cy="388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40"/>
          <p:cNvSpPr txBox="1">
            <a:spLocks noGrp="1"/>
          </p:cNvSpPr>
          <p:nvPr>
            <p:ph type="title"/>
          </p:nvPr>
        </p:nvSpPr>
        <p:spPr>
          <a:xfrm>
            <a:off x="287457" y="2489545"/>
            <a:ext cx="4598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>
                <a:highlight>
                  <a:srgbClr val="FFFFFE"/>
                </a:highlight>
              </a:rPr>
              <a:t>Goal 2</a:t>
            </a:r>
            <a:endParaRPr sz="30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ar" sz="2400">
                <a:highlight>
                  <a:srgbClr val="FFFFFE"/>
                </a:highlight>
              </a:rPr>
              <a:t>Exploratory Data Analysis (EDA)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endParaRPr/>
          </a:p>
        </p:txBody>
      </p:sp>
      <p:sp>
        <p:nvSpPr>
          <p:cNvPr id="458" name="Google Shape;458;p40"/>
          <p:cNvSpPr txBox="1">
            <a:spLocks noGrp="1"/>
          </p:cNvSpPr>
          <p:nvPr>
            <p:ph type="sldNum" idx="12"/>
          </p:nvPr>
        </p:nvSpPr>
        <p:spPr>
          <a:xfrm>
            <a:off x="452907" y="459670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11</a:t>
            </a:fld>
            <a:endParaRPr sz="1100"/>
          </a:p>
        </p:txBody>
      </p:sp>
      <p:sp>
        <p:nvSpPr>
          <p:cNvPr id="459" name="Google Shape;459;p40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40"/>
          <p:cNvSpPr/>
          <p:nvPr/>
        </p:nvSpPr>
        <p:spPr>
          <a:xfrm rot="1799634">
            <a:off x="6628156" y="342105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1" name="Google Shape;4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00" y="2378000"/>
            <a:ext cx="2977800" cy="273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2" name="Google Shape;4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113" y="436225"/>
            <a:ext cx="1968325" cy="19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50" y="750849"/>
            <a:ext cx="3049976" cy="3999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1"/>
          <p:cNvSpPr txBox="1"/>
          <p:nvPr/>
        </p:nvSpPr>
        <p:spPr>
          <a:xfrm>
            <a:off x="3086850" y="115700"/>
            <a:ext cx="2970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Information</a:t>
            </a:r>
            <a:endParaRPr sz="18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 rotWithShape="1">
          <a:blip r:embed="rId4">
            <a:alphaModFix/>
          </a:blip>
          <a:srcRect r="50765"/>
          <a:stretch/>
        </p:blipFill>
        <p:spPr>
          <a:xfrm>
            <a:off x="5216675" y="750850"/>
            <a:ext cx="3132274" cy="38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75" y="936264"/>
            <a:ext cx="6673450" cy="37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2868150" y="155975"/>
            <a:ext cx="340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Description</a:t>
            </a:r>
            <a:r>
              <a:rPr lang="ar" sz="2400" dirty="0">
                <a:solidFill>
                  <a:srgbClr val="057EC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2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2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400" dirty="0">
                <a:highlight>
                  <a:srgbClr val="FFFFFE"/>
                </a:highlight>
              </a:rPr>
              <a:t>Checking for Missing Values </a:t>
            </a:r>
            <a:endParaRPr sz="2400" dirty="0">
              <a:highlight>
                <a:srgbClr val="FFFFFE"/>
              </a:highlight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71" y="830599"/>
            <a:ext cx="5086877" cy="385113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/>
          <p:nvPr/>
        </p:nvSpPr>
        <p:spPr>
          <a:xfrm>
            <a:off x="2054950" y="2318764"/>
            <a:ext cx="4220700" cy="4374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83" name="Google Shape;483;p43"/>
          <p:cNvSpPr/>
          <p:nvPr/>
        </p:nvSpPr>
        <p:spPr>
          <a:xfrm>
            <a:off x="2054950" y="3413225"/>
            <a:ext cx="4220700" cy="2415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287457" y="2489545"/>
            <a:ext cx="4598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>
                <a:highlight>
                  <a:srgbClr val="FFFFFE"/>
                </a:highlight>
              </a:rPr>
              <a:t>Goal 3</a:t>
            </a:r>
            <a:endParaRPr sz="30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ar" sz="2900">
                <a:highlight>
                  <a:srgbClr val="FFFFFE"/>
                </a:highlight>
              </a:rPr>
              <a:t>Visualization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15</a:t>
            </a:fld>
            <a:endParaRPr sz="1100"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175" y="2030600"/>
            <a:ext cx="3529200" cy="33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3" name="Google Shape;493;p44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p44"/>
          <p:cNvSpPr/>
          <p:nvPr/>
        </p:nvSpPr>
        <p:spPr>
          <a:xfrm rot="1799634">
            <a:off x="6671056" y="342105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95" name="Google Shape;4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375" y="486750"/>
            <a:ext cx="2133600" cy="218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>
            <a:spLocks noGrp="1"/>
          </p:cNvSpPr>
          <p:nvPr>
            <p:ph type="title"/>
          </p:nvPr>
        </p:nvSpPr>
        <p:spPr>
          <a:xfrm>
            <a:off x="582030" y="811654"/>
            <a:ext cx="6285900" cy="60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65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The target variable is</a:t>
            </a:r>
            <a:r>
              <a:rPr lang="en-US" sz="165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ar" sz="165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ar" sz="1650" b="1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bad_loan </a:t>
            </a:r>
            <a:r>
              <a:rPr lang="en-US" sz="1650" b="1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650" b="1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ar" sz="165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1 (default) not paid  0 paid</a:t>
            </a:r>
            <a:endParaRPr sz="1650" dirty="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5"/>
          <p:cNvSpPr txBox="1"/>
          <p:nvPr/>
        </p:nvSpPr>
        <p:spPr>
          <a:xfrm>
            <a:off x="2347200" y="109728"/>
            <a:ext cx="4449600" cy="62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Visualization</a:t>
            </a:r>
            <a:endParaRPr sz="1200" dirty="0"/>
          </a:p>
        </p:txBody>
      </p:sp>
      <p:pic>
        <p:nvPicPr>
          <p:cNvPr id="502" name="Google Shape;5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487" y="1411954"/>
            <a:ext cx="4309938" cy="318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>
            <a:spLocks noGrp="1"/>
          </p:cNvSpPr>
          <p:nvPr>
            <p:ph type="title"/>
          </p:nvPr>
        </p:nvSpPr>
        <p:spPr>
          <a:xfrm>
            <a:off x="2532450" y="81975"/>
            <a:ext cx="40791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>
                <a:highlight>
                  <a:srgbClr val="FFFFFE"/>
                </a:highlight>
              </a:rPr>
              <a:t>Visualization con.</a:t>
            </a:r>
            <a:endParaRPr sz="270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50" b="1">
              <a:solidFill>
                <a:srgbClr val="212121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5" y="1165375"/>
            <a:ext cx="3519655" cy="33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6"/>
          <p:cNvSpPr txBox="1"/>
          <p:nvPr/>
        </p:nvSpPr>
        <p:spPr>
          <a:xfrm>
            <a:off x="607050" y="691507"/>
            <a:ext cx="1925400" cy="54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700" b="1" dirty="0">
                <a:solidFill>
                  <a:schemeClr val="dk1"/>
                </a:solidFill>
                <a:highlight>
                  <a:srgbClr val="FFFFFE"/>
                </a:highlight>
                <a:latin typeface="+mn-lt"/>
                <a:ea typeface="Arial Black"/>
                <a:cs typeface="Arial Black"/>
                <a:sym typeface="Arial Black"/>
              </a:rPr>
              <a:t>Feature: grade</a:t>
            </a:r>
            <a:endParaRPr sz="1750" b="1" dirty="0">
              <a:solidFill>
                <a:schemeClr val="dk1"/>
              </a:solidFill>
              <a:highlight>
                <a:srgbClr val="FFFFFE"/>
              </a:highlight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0" name="Google Shape;510;p46"/>
          <p:cNvPicPr preferRelativeResize="0"/>
          <p:nvPr/>
        </p:nvPicPr>
        <p:blipFill rotWithShape="1">
          <a:blip r:embed="rId4">
            <a:alphaModFix/>
          </a:blip>
          <a:srcRect t="9877"/>
          <a:stretch/>
        </p:blipFill>
        <p:spPr>
          <a:xfrm>
            <a:off x="3964775" y="1165375"/>
            <a:ext cx="4799750" cy="33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>
            <a:spLocks noGrp="1"/>
          </p:cNvSpPr>
          <p:nvPr>
            <p:ph type="title"/>
          </p:nvPr>
        </p:nvSpPr>
        <p:spPr>
          <a:xfrm>
            <a:off x="2532450" y="81975"/>
            <a:ext cx="40791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900"/>
              </a:spcBef>
              <a:spcAft>
                <a:spcPts val="0"/>
              </a:spcAft>
              <a:buNone/>
            </a:pPr>
            <a:endParaRPr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>
                <a:highlight>
                  <a:srgbClr val="FFFFFE"/>
                </a:highlight>
              </a:rPr>
              <a:t>Visualization con.</a:t>
            </a:r>
            <a:endParaRPr sz="270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50" b="1">
              <a:solidFill>
                <a:srgbClr val="212121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376" y="1638650"/>
            <a:ext cx="4897224" cy="30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/>
        </p:nvSpPr>
        <p:spPr>
          <a:xfrm>
            <a:off x="444775" y="855350"/>
            <a:ext cx="6842700" cy="9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ar" sz="1700" b="1" dirty="0">
                <a:solidFill>
                  <a:schemeClr val="dk1"/>
                </a:solidFill>
                <a:highlight>
                  <a:srgbClr val="FFFFFE"/>
                </a:highlight>
                <a:latin typeface="+mj-lt"/>
                <a:ea typeface="Arial Black"/>
                <a:cs typeface="Arial Black"/>
                <a:sym typeface="Arial Black"/>
              </a:rPr>
              <a:t>Feature: annual_inc</a:t>
            </a:r>
            <a:endParaRPr sz="2100" b="1" dirty="0">
              <a:solidFill>
                <a:schemeClr val="dk1"/>
              </a:solidFill>
              <a:highlight>
                <a:srgbClr val="FFFFFE"/>
              </a:highlight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None/>
            </a:pPr>
            <a:r>
              <a:rPr lang="ar" sz="1450" dirty="0">
                <a:solidFill>
                  <a:srgbClr val="212121"/>
                </a:solidFill>
                <a:highlight>
                  <a:schemeClr val="lt1"/>
                </a:highlight>
              </a:rPr>
              <a:t>The self-reported annual income provided by the borrower during registration.</a:t>
            </a:r>
            <a:endParaRPr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565896" y="1018350"/>
            <a:ext cx="74139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50" b="1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Display the distribution </a:t>
            </a:r>
            <a:r>
              <a:rPr lang="ar" sz="185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of ('dti', 'annual_inc', 'bad_loan')</a:t>
            </a:r>
            <a:endParaRPr sz="1850" dirty="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23" name="Google Shape;5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11" y="1556575"/>
            <a:ext cx="5454575" cy="29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8"/>
          <p:cNvSpPr txBox="1">
            <a:spLocks noGrp="1"/>
          </p:cNvSpPr>
          <p:nvPr>
            <p:ph type="title"/>
          </p:nvPr>
        </p:nvSpPr>
        <p:spPr>
          <a:xfrm>
            <a:off x="2532450" y="81975"/>
            <a:ext cx="40791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 dirty="0">
                <a:highlight>
                  <a:srgbClr val="FFFFFE"/>
                </a:highlight>
              </a:rPr>
              <a:t>Visualization con.</a:t>
            </a:r>
            <a:endParaRPr sz="2700" dirty="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50" b="1" dirty="0">
              <a:solidFill>
                <a:srgbClr val="212121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49803"/>
          </a:schemeClr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>
            <a:off x="-1694328" y="0"/>
            <a:ext cx="5008941" cy="5137040"/>
          </a:xfrm>
          <a:custGeom>
            <a:avLst/>
            <a:gdLst/>
            <a:ahLst/>
            <a:cxnLst/>
            <a:rect l="l" t="t" r="r" b="b"/>
            <a:pathLst>
              <a:path w="9659145" h="9908748" extrusionOk="0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C3C3C3">
                  <a:alpha val="20000"/>
                </a:srgbClr>
              </a:gs>
              <a:gs pos="100000">
                <a:srgbClr val="E2E2E2">
                  <a:alpha val="0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3005418" y="151608"/>
            <a:ext cx="594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 Black"/>
              <a:buNone/>
            </a:pPr>
            <a:r>
              <a:rPr lang="ar">
                <a:solidFill>
                  <a:srgbClr val="3F3F3F"/>
                </a:solidFill>
              </a:rPr>
              <a:t>Table of Contents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3314625" y="747327"/>
            <a:ext cx="3240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Background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01" name="Google Shape;301;p31"/>
          <p:cNvSpPr/>
          <p:nvPr/>
        </p:nvSpPr>
        <p:spPr>
          <a:xfrm>
            <a:off x="-728054" y="-3876"/>
            <a:ext cx="3845637" cy="5156431"/>
          </a:xfrm>
          <a:custGeom>
            <a:avLst/>
            <a:gdLst/>
            <a:ahLst/>
            <a:cxnLst/>
            <a:rect l="l" t="t" r="r" b="b"/>
            <a:pathLst>
              <a:path w="7431183" h="9916214" extrusionOk="0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2709088" y="1400530"/>
            <a:ext cx="756300" cy="756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3631976" y="1519325"/>
            <a:ext cx="408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Problem Statement</a:t>
            </a:r>
            <a:endParaRPr sz="1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3005428" y="2227093"/>
            <a:ext cx="756300" cy="756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3904600" y="2392702"/>
            <a:ext cx="3240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Business Solution</a:t>
            </a:r>
            <a:endParaRPr sz="1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2709096" y="3043825"/>
            <a:ext cx="756300" cy="756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3631968" y="3209426"/>
            <a:ext cx="3240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Business Values</a:t>
            </a:r>
            <a:endParaRPr sz="1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838859" y="1582322"/>
            <a:ext cx="49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21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2838847" y="3225621"/>
            <a:ext cx="49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21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3135187" y="2408889"/>
            <a:ext cx="49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21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1619396" y="4326025"/>
            <a:ext cx="756300" cy="756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2116196" y="3677138"/>
            <a:ext cx="756300" cy="756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3076150" y="3920600"/>
            <a:ext cx="5639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Implementation</a:t>
            </a:r>
            <a:endParaRPr sz="21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2579350" y="4516875"/>
            <a:ext cx="3000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Conclusion</a:t>
            </a:r>
            <a:endParaRPr sz="2400" dirty="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2245947" y="3858934"/>
            <a:ext cx="49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21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1749147" y="4507821"/>
            <a:ext cx="49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21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2433863" y="483830"/>
            <a:ext cx="756300" cy="756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ar" sz="21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352860" y="991541"/>
            <a:ext cx="74139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50" b="1" dirty="0">
                <a:highlight>
                  <a:srgbClr val="FFFFFE"/>
                </a:highlight>
                <a:latin typeface="Arial"/>
                <a:cs typeface="Arial"/>
                <a:sym typeface="Quattrocento Sans"/>
              </a:rPr>
              <a:t>Feature: emp_length_num</a:t>
            </a:r>
            <a:endParaRPr sz="1850" b="1" dirty="0">
              <a:highlight>
                <a:srgbClr val="FFFFFE"/>
              </a:highlight>
              <a:latin typeface="Arial"/>
              <a:cs typeface="Arial"/>
              <a:sym typeface="Quattrocen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200" dirty="0">
                <a:solidFill>
                  <a:srgbClr val="2121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Employment length in years. Possible values are between 0 and 10 where 0 means less than one year and 10 means ten or more years.</a:t>
            </a:r>
            <a:endParaRPr sz="1850" b="1" dirty="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49"/>
          <p:cNvSpPr txBox="1">
            <a:spLocks noGrp="1"/>
          </p:cNvSpPr>
          <p:nvPr>
            <p:ph type="title"/>
          </p:nvPr>
        </p:nvSpPr>
        <p:spPr>
          <a:xfrm>
            <a:off x="2532450" y="81975"/>
            <a:ext cx="40791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 dirty="0">
                <a:highlight>
                  <a:srgbClr val="FFFFFE"/>
                </a:highlight>
              </a:rPr>
              <a:t>Visualization con.</a:t>
            </a:r>
            <a:endParaRPr sz="2700" dirty="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highlight>
                <a:srgbClr val="FFFFFE"/>
              </a:highlight>
              <a:sym typeface="Quattrocento Sans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1" name="Google Shape;5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369" y="1595336"/>
            <a:ext cx="5150700" cy="311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>
            <a:spLocks noGrp="1"/>
          </p:cNvSpPr>
          <p:nvPr>
            <p:ph type="title"/>
          </p:nvPr>
        </p:nvSpPr>
        <p:spPr>
          <a:xfrm>
            <a:off x="200399" y="860272"/>
            <a:ext cx="8743200" cy="880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b="1" dirty="0">
                <a:latin typeface="+mj-lt"/>
                <a:ea typeface="Roboto"/>
                <a:cs typeface="Roboto"/>
                <a:sym typeface="Roboto"/>
              </a:rPr>
              <a:t>Feature: dti (debt-to-income rate)</a:t>
            </a:r>
            <a:endParaRPr sz="1800" b="1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400" dirty="0">
                <a:latin typeface="+mn-lt"/>
                <a:ea typeface="Roboto"/>
                <a:cs typeface="Roboto"/>
                <a:sym typeface="Roboto"/>
              </a:rPr>
              <a:t>A ratio calculated using the borrower’s total monthly debt payments on the total debt obligations divided by the borrower’s self-reported monthly income.</a:t>
            </a:r>
            <a:endParaRPr sz="1400" dirty="0">
              <a:latin typeface="+mn-lt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</p:txBody>
      </p:sp>
      <p:sp>
        <p:nvSpPr>
          <p:cNvPr id="5" name="Google Shape;530;p49">
            <a:extLst>
              <a:ext uri="{FF2B5EF4-FFF2-40B4-BE49-F238E27FC236}">
                <a16:creationId xmlns:a16="http://schemas.microsoft.com/office/drawing/2014/main" id="{A35A337F-EFDB-534F-8FBE-D31B854F51C2}"/>
              </a:ext>
            </a:extLst>
          </p:cNvPr>
          <p:cNvSpPr txBox="1">
            <a:spLocks/>
          </p:cNvSpPr>
          <p:nvPr/>
        </p:nvSpPr>
        <p:spPr>
          <a:xfrm>
            <a:off x="2532450" y="81975"/>
            <a:ext cx="4079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spcBef>
                <a:spcPts val="900"/>
              </a:spcBef>
            </a:pPr>
            <a:endParaRPr lang="en-US" dirty="0">
              <a:highlight>
                <a:srgbClr val="FFFFFE"/>
              </a:highlight>
            </a:endParaRPr>
          </a:p>
          <a:p>
            <a:pPr algn="l">
              <a:lnSpc>
                <a:spcPct val="135714"/>
              </a:lnSpc>
              <a:spcBef>
                <a:spcPts val="900"/>
              </a:spcBef>
            </a:pPr>
            <a:endParaRPr lang="en-US" dirty="0">
              <a:highlight>
                <a:srgbClr val="FFFFFE"/>
              </a:highlight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700" dirty="0">
                <a:highlight>
                  <a:srgbClr val="FFFFFE"/>
                </a:highlight>
              </a:rPr>
              <a:t>Visualization con.</a:t>
            </a:r>
          </a:p>
          <a:p>
            <a:pPr algn="l">
              <a:lnSpc>
                <a:spcPct val="115000"/>
              </a:lnSpc>
              <a:spcBef>
                <a:spcPts val="900"/>
              </a:spcBef>
              <a:buSzPts val="1100"/>
              <a:buFont typeface="Arial"/>
              <a:buNone/>
            </a:pPr>
            <a:endParaRPr lang="en-US" sz="2700" dirty="0">
              <a:highlight>
                <a:srgbClr val="FFFFFE"/>
              </a:highlight>
              <a:sym typeface="Quattrocento Sans"/>
            </a:endParaRPr>
          </a:p>
          <a:p>
            <a:pPr>
              <a:spcBef>
                <a:spcPts val="900"/>
              </a:spcBef>
            </a:pPr>
            <a:endParaRPr lang="en-US" dirty="0"/>
          </a:p>
        </p:txBody>
      </p:sp>
      <p:pic>
        <p:nvPicPr>
          <p:cNvPr id="6" name="Google Shape;550;p50">
            <a:extLst>
              <a:ext uri="{FF2B5EF4-FFF2-40B4-BE49-F238E27FC236}">
                <a16:creationId xmlns:a16="http://schemas.microsoft.com/office/drawing/2014/main" id="{C3F8621D-B834-4B46-809F-8EF612D99B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97" y="2081669"/>
            <a:ext cx="6955168" cy="260946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>
            <a:spLocks noGrp="1"/>
          </p:cNvSpPr>
          <p:nvPr>
            <p:ph type="title"/>
          </p:nvPr>
        </p:nvSpPr>
        <p:spPr>
          <a:xfrm>
            <a:off x="384547" y="713232"/>
            <a:ext cx="5851661" cy="588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b="1" dirty="0">
                <a:latin typeface="Roboto"/>
                <a:ea typeface="Roboto"/>
                <a:cs typeface="Roboto"/>
                <a:sym typeface="Roboto"/>
              </a:rPr>
              <a:t>Feature: last_delinq_none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600" dirty="0">
                <a:latin typeface="Roboto"/>
                <a:ea typeface="Roboto"/>
                <a:cs typeface="Roboto"/>
                <a:sym typeface="Roboto"/>
              </a:rPr>
              <a:t> when the borrower had at least one event of delinquency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52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300" cy="273900"/>
          </a:xfrm>
          <a:prstGeom prst="rect">
            <a:avLst/>
          </a:prstGeom>
        </p:spPr>
      </p:sp>
      <p:sp>
        <p:nvSpPr>
          <p:cNvPr id="6" name="Google Shape;530;p49">
            <a:extLst>
              <a:ext uri="{FF2B5EF4-FFF2-40B4-BE49-F238E27FC236}">
                <a16:creationId xmlns:a16="http://schemas.microsoft.com/office/drawing/2014/main" id="{008874EB-6DED-454B-BC1D-E5B15F3D1017}"/>
              </a:ext>
            </a:extLst>
          </p:cNvPr>
          <p:cNvSpPr txBox="1">
            <a:spLocks/>
          </p:cNvSpPr>
          <p:nvPr/>
        </p:nvSpPr>
        <p:spPr>
          <a:xfrm>
            <a:off x="2532450" y="81975"/>
            <a:ext cx="4079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spcBef>
                <a:spcPts val="900"/>
              </a:spcBef>
            </a:pPr>
            <a:endParaRPr lang="en-US" dirty="0">
              <a:highlight>
                <a:srgbClr val="FFFFFE"/>
              </a:highlight>
            </a:endParaRPr>
          </a:p>
          <a:p>
            <a:pPr algn="l">
              <a:lnSpc>
                <a:spcPct val="135714"/>
              </a:lnSpc>
              <a:spcBef>
                <a:spcPts val="900"/>
              </a:spcBef>
            </a:pPr>
            <a:endParaRPr lang="en-US" dirty="0">
              <a:highlight>
                <a:srgbClr val="FFFFFE"/>
              </a:highlight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700" dirty="0">
                <a:highlight>
                  <a:srgbClr val="FFFFFE"/>
                </a:highlight>
              </a:rPr>
              <a:t>Visualization con.</a:t>
            </a:r>
          </a:p>
          <a:p>
            <a:pPr algn="l">
              <a:lnSpc>
                <a:spcPct val="115000"/>
              </a:lnSpc>
              <a:spcBef>
                <a:spcPts val="900"/>
              </a:spcBef>
              <a:buSzPts val="1100"/>
              <a:buFont typeface="Arial"/>
              <a:buNone/>
            </a:pPr>
            <a:endParaRPr lang="en-US" sz="2700" dirty="0">
              <a:highlight>
                <a:srgbClr val="FFFFFE"/>
              </a:highlight>
              <a:sym typeface="Quattrocento Sans"/>
            </a:endParaRPr>
          </a:p>
          <a:p>
            <a:pPr>
              <a:spcBef>
                <a:spcPts val="900"/>
              </a:spcBef>
            </a:pPr>
            <a:endParaRPr lang="en-US" dirty="0"/>
          </a:p>
        </p:txBody>
      </p:sp>
      <p:pic>
        <p:nvPicPr>
          <p:cNvPr id="7" name="Google Shape;558;p51">
            <a:extLst>
              <a:ext uri="{FF2B5EF4-FFF2-40B4-BE49-F238E27FC236}">
                <a16:creationId xmlns:a16="http://schemas.microsoft.com/office/drawing/2014/main" id="{2E595DFC-3106-9440-B08F-1C30EE740B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44" y="1637372"/>
            <a:ext cx="4705629" cy="285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>
            <a:spLocks noGrp="1"/>
          </p:cNvSpPr>
          <p:nvPr>
            <p:ph type="body" idx="1"/>
          </p:nvPr>
        </p:nvSpPr>
        <p:spPr>
          <a:xfrm>
            <a:off x="195156" y="1074329"/>
            <a:ext cx="7827600" cy="503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ar" sz="14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heatmap shows there are some positive and negative correlations amongst variables.</a:t>
            </a:r>
            <a:endParaRPr sz="2000" dirty="0"/>
          </a:p>
        </p:txBody>
      </p:sp>
      <p:sp>
        <p:nvSpPr>
          <p:cNvPr id="559" name="Google Shape;559;p53"/>
          <p:cNvSpPr txBox="1">
            <a:spLocks noGrp="1"/>
          </p:cNvSpPr>
          <p:nvPr>
            <p:ph type="title"/>
          </p:nvPr>
        </p:nvSpPr>
        <p:spPr>
          <a:xfrm>
            <a:off x="195156" y="636929"/>
            <a:ext cx="1270105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ar" sz="1800" b="1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Heatmap</a:t>
            </a:r>
            <a:endParaRPr sz="1800" b="1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0" name="Google Shape;5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503" y="1577429"/>
            <a:ext cx="5404105" cy="30702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30;p49">
            <a:extLst>
              <a:ext uri="{FF2B5EF4-FFF2-40B4-BE49-F238E27FC236}">
                <a16:creationId xmlns:a16="http://schemas.microsoft.com/office/drawing/2014/main" id="{68BE4CE4-6AEB-4446-BE37-BA3E642390D2}"/>
              </a:ext>
            </a:extLst>
          </p:cNvPr>
          <p:cNvSpPr txBox="1">
            <a:spLocks/>
          </p:cNvSpPr>
          <p:nvPr/>
        </p:nvSpPr>
        <p:spPr>
          <a:xfrm>
            <a:off x="2532450" y="81975"/>
            <a:ext cx="4079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  <a:defRPr sz="21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spcBef>
                <a:spcPts val="900"/>
              </a:spcBef>
            </a:pPr>
            <a:endParaRPr lang="en-US" dirty="0">
              <a:highlight>
                <a:srgbClr val="FFFFFE"/>
              </a:highlight>
            </a:endParaRPr>
          </a:p>
          <a:p>
            <a:pPr algn="l">
              <a:lnSpc>
                <a:spcPct val="135714"/>
              </a:lnSpc>
              <a:spcBef>
                <a:spcPts val="900"/>
              </a:spcBef>
            </a:pPr>
            <a:endParaRPr lang="en-US" dirty="0">
              <a:highlight>
                <a:srgbClr val="FFFFFE"/>
              </a:highlight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700" dirty="0">
                <a:highlight>
                  <a:srgbClr val="FFFFFE"/>
                </a:highlight>
              </a:rPr>
              <a:t>Visualization con.</a:t>
            </a:r>
          </a:p>
          <a:p>
            <a:pPr algn="l">
              <a:lnSpc>
                <a:spcPct val="115000"/>
              </a:lnSpc>
              <a:spcBef>
                <a:spcPts val="900"/>
              </a:spcBef>
              <a:buSzPts val="1100"/>
              <a:buFont typeface="Arial"/>
              <a:buNone/>
            </a:pPr>
            <a:endParaRPr lang="en-US" sz="2700" dirty="0">
              <a:highlight>
                <a:srgbClr val="FFFFFE"/>
              </a:highlight>
              <a:sym typeface="Quattrocento Sans"/>
            </a:endParaRPr>
          </a:p>
          <a:p>
            <a:pPr>
              <a:spcBef>
                <a:spcPts val="9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" name="Google Shape;567;p54"/>
          <p:cNvSpPr txBox="1">
            <a:spLocks noGrp="1"/>
          </p:cNvSpPr>
          <p:nvPr>
            <p:ph type="title"/>
          </p:nvPr>
        </p:nvSpPr>
        <p:spPr>
          <a:xfrm>
            <a:off x="287457" y="2489545"/>
            <a:ext cx="4598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>
                <a:highlight>
                  <a:srgbClr val="FFFFFE"/>
                </a:highlight>
              </a:rPr>
              <a:t>Goal 4</a:t>
            </a:r>
            <a:endParaRPr sz="30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ar" sz="2500">
                <a:highlight>
                  <a:srgbClr val="FFFFFE"/>
                </a:highlight>
              </a:rPr>
              <a:t>Data Wrangling : Cleansing and Feature Selection</a:t>
            </a:r>
            <a:endParaRPr sz="25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endParaRPr/>
          </a:p>
        </p:txBody>
      </p:sp>
      <p:sp>
        <p:nvSpPr>
          <p:cNvPr id="568" name="Google Shape;568;p54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24</a:t>
            </a:fld>
            <a:endParaRPr sz="1100"/>
          </a:p>
        </p:txBody>
      </p:sp>
      <p:pic>
        <p:nvPicPr>
          <p:cNvPr id="569" name="Google Shape;5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00" y="2067300"/>
            <a:ext cx="3380100" cy="322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54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1" name="Google Shape;571;p54"/>
          <p:cNvSpPr/>
          <p:nvPr/>
        </p:nvSpPr>
        <p:spPr>
          <a:xfrm rot="1799634">
            <a:off x="6671056" y="342105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2" name="Google Shape;5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375" y="486750"/>
            <a:ext cx="2133600" cy="218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5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8" name="Google Shape;578;p55"/>
          <p:cNvSpPr txBox="1">
            <a:spLocks noGrp="1"/>
          </p:cNvSpPr>
          <p:nvPr>
            <p:ph type="title"/>
          </p:nvPr>
        </p:nvSpPr>
        <p:spPr>
          <a:xfrm>
            <a:off x="228602" y="767475"/>
            <a:ext cx="66324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ar" sz="1800" b="1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Visualizing</a:t>
            </a:r>
            <a:r>
              <a:rPr lang="ar" sz="1800" dirty="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the numeric data </a:t>
            </a:r>
            <a:r>
              <a:rPr lang="ar" sz="1600" dirty="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dispersion</a:t>
            </a:r>
            <a:endParaRPr sz="1600" dirty="0"/>
          </a:p>
        </p:txBody>
      </p:sp>
      <p:sp>
        <p:nvSpPr>
          <p:cNvPr id="579" name="Google Shape;579;p55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25</a:t>
            </a:fld>
            <a:endParaRPr sz="1100"/>
          </a:p>
        </p:txBody>
      </p:sp>
      <p:sp>
        <p:nvSpPr>
          <p:cNvPr id="580" name="Google Shape;580;p55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1" name="Google Shape;581;p55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2" name="Google Shape;5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00" y="1204874"/>
            <a:ext cx="7217801" cy="34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 txBox="1"/>
          <p:nvPr/>
        </p:nvSpPr>
        <p:spPr>
          <a:xfrm>
            <a:off x="2458800" y="86925"/>
            <a:ext cx="4234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Data Wrangling </a:t>
            </a:r>
            <a:endParaRPr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" name="Google Shape;589;p56"/>
          <p:cNvSpPr txBox="1">
            <a:spLocks noGrp="1"/>
          </p:cNvSpPr>
          <p:nvPr>
            <p:ph type="title"/>
          </p:nvPr>
        </p:nvSpPr>
        <p:spPr>
          <a:xfrm>
            <a:off x="286782" y="807895"/>
            <a:ext cx="8743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b="1" dirty="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Dealing with outliers:</a:t>
            </a:r>
            <a:endParaRPr sz="1800" b="1" dirty="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6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26</a:t>
            </a:fld>
            <a:endParaRPr sz="1100"/>
          </a:p>
        </p:txBody>
      </p:sp>
      <p:sp>
        <p:nvSpPr>
          <p:cNvPr id="591" name="Google Shape;591;p56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" name="Google Shape;592;p56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3" name="Google Shape;593;p56"/>
          <p:cNvSpPr txBox="1"/>
          <p:nvPr/>
        </p:nvSpPr>
        <p:spPr>
          <a:xfrm>
            <a:off x="286775" y="1203438"/>
            <a:ext cx="8743200" cy="78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some outliers in the variables ‘annual_inc’, ‘revol_util’ and ‘total_rec_late_fee’.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500" b="1" dirty="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example ‘revol_util</a:t>
            </a:r>
            <a:r>
              <a:rPr lang="en-US" sz="1500" b="1" dirty="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ar" sz="1500" b="1" dirty="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’ 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56"/>
          <p:cNvSpPr txBox="1"/>
          <p:nvPr/>
        </p:nvSpPr>
        <p:spPr>
          <a:xfrm>
            <a:off x="2559900" y="0"/>
            <a:ext cx="442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Data Wrangling con.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595" name="Google Shape;595;p56"/>
          <p:cNvSpPr/>
          <p:nvPr/>
        </p:nvSpPr>
        <p:spPr>
          <a:xfrm rot="1799593">
            <a:off x="7673272" y="280000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6" name="Google Shape;596;p56"/>
          <p:cNvSpPr/>
          <p:nvPr/>
        </p:nvSpPr>
        <p:spPr>
          <a:xfrm rot="1799350">
            <a:off x="7603941" y="266807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7" name="Google Shape;5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78" y="2057700"/>
            <a:ext cx="4026347" cy="26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650" y="2061988"/>
            <a:ext cx="3965203" cy="2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>
            <a:spLocks noGrp="1"/>
          </p:cNvSpPr>
          <p:nvPr>
            <p:ph type="title"/>
          </p:nvPr>
        </p:nvSpPr>
        <p:spPr>
          <a:xfrm>
            <a:off x="204305" y="1063975"/>
            <a:ext cx="3422400" cy="43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ar" sz="1800" b="1" dirty="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Dealing with missing values</a:t>
            </a:r>
            <a:endParaRPr sz="2400" dirty="0"/>
          </a:p>
        </p:txBody>
      </p:sp>
      <p:sp>
        <p:nvSpPr>
          <p:cNvPr id="604" name="Google Shape;604;p57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300" cy="273900"/>
          </a:xfrm>
          <a:prstGeom prst="rect">
            <a:avLst/>
          </a:prstGeom>
        </p:spPr>
      </p:sp>
      <p:pic>
        <p:nvPicPr>
          <p:cNvPr id="605" name="Google Shape;6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00" y="1813350"/>
            <a:ext cx="8839199" cy="28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7"/>
          <p:cNvSpPr txBox="1"/>
          <p:nvPr/>
        </p:nvSpPr>
        <p:spPr>
          <a:xfrm>
            <a:off x="2359500" y="0"/>
            <a:ext cx="442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Data Wrangling con.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>
            <a:spLocks noGrp="1"/>
          </p:cNvSpPr>
          <p:nvPr>
            <p:ph type="pic" idx="2"/>
          </p:nvPr>
        </p:nvSpPr>
        <p:spPr>
          <a:xfrm>
            <a:off x="7840389" y="4836188"/>
            <a:ext cx="1107300" cy="273900"/>
          </a:xfrm>
          <a:prstGeom prst="rect">
            <a:avLst/>
          </a:prstGeom>
        </p:spPr>
      </p:sp>
      <p:sp>
        <p:nvSpPr>
          <p:cNvPr id="612" name="Google Shape;612;p58"/>
          <p:cNvSpPr txBox="1"/>
          <p:nvPr/>
        </p:nvSpPr>
        <p:spPr>
          <a:xfrm>
            <a:off x="426394" y="796527"/>
            <a:ext cx="4282200" cy="6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ar" sz="1800" b="1" dirty="0">
                <a:solidFill>
                  <a:srgbClr val="212121"/>
                </a:solidFill>
                <a:highlight>
                  <a:srgbClr val="FFFFFF"/>
                </a:highlight>
              </a:rPr>
              <a:t>Dealing with missing values</a:t>
            </a:r>
            <a:endParaRPr sz="24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aphicFrame>
        <p:nvGraphicFramePr>
          <p:cNvPr id="613" name="Google Shape;613;p58"/>
          <p:cNvGraphicFramePr/>
          <p:nvPr>
            <p:extLst>
              <p:ext uri="{D42A27DB-BD31-4B8C-83A1-F6EECF244321}">
                <p14:modId xmlns:p14="http://schemas.microsoft.com/office/powerpoint/2010/main" val="1081389663"/>
              </p:ext>
            </p:extLst>
          </p:nvPr>
        </p:nvGraphicFramePr>
        <p:xfrm>
          <a:off x="1175766" y="1479248"/>
          <a:ext cx="6792468" cy="2730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9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6234">
                  <a:extLst>
                    <a:ext uri="{9D8B030D-6E8A-4147-A177-3AD203B41FA5}">
                      <a16:colId xmlns:a16="http://schemas.microsoft.com/office/drawing/2014/main" val="153748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C</a:t>
                      </a:r>
                      <a:r>
                        <a:rPr lang="ar" b="1" dirty="0"/>
                        <a:t>olumn </a:t>
                      </a:r>
                      <a:endParaRPr b="1" dirty="0">
                        <a:latin typeface="+mj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Strategy</a:t>
                      </a:r>
                      <a:r>
                        <a:rPr lang="en-US" dirty="0"/>
                        <a:t> </a:t>
                      </a:r>
                      <a:endParaRPr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ar" sz="1200" dirty="0">
                          <a:solidFill>
                            <a:srgbClr val="212121"/>
                          </a:solidFill>
                          <a:highlight>
                            <a:schemeClr val="lt1"/>
                          </a:highlight>
                          <a:sym typeface="Roboto"/>
                        </a:rPr>
                        <a:t>‘annual_inc’</a:t>
                      </a:r>
                      <a:endParaRPr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Replacing missing values with the mean (average)</a:t>
                      </a:r>
                      <a:endParaRPr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ar" sz="1200" dirty="0">
                          <a:solidFill>
                            <a:srgbClr val="212121"/>
                          </a:solidFill>
                          <a:highlight>
                            <a:schemeClr val="lt1"/>
                          </a:highlight>
                          <a:sym typeface="Roboto"/>
                        </a:rPr>
                        <a:t>‘home_ownership’</a:t>
                      </a:r>
                      <a:endParaRPr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Mode imputation (replacing </a:t>
                      </a:r>
                      <a:r>
                        <a:rPr lang="en-US" sz="12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NaN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by most frequent value: </a:t>
                      </a:r>
                      <a:r>
                        <a:rPr lang="en-US" sz="12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Mortage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).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ar" sz="1200">
                          <a:solidFill>
                            <a:srgbClr val="212121"/>
                          </a:solidFill>
                          <a:highlight>
                            <a:schemeClr val="lt1"/>
                          </a:highlight>
                          <a:sym typeface="Roboto"/>
                        </a:rPr>
                        <a:t>‘dti’</a:t>
                      </a:r>
                      <a:endParaRPr sz="120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Replacing missing values with the mean (average).</a:t>
                      </a:r>
                      <a:endParaRPr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3529"/>
                        </a:lnSpc>
                        <a:spcBef>
                          <a:spcPts val="2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" sz="1200" dirty="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</a:rPr>
                        <a:t>‘last_major_derog_none’</a:t>
                      </a:r>
                      <a:endParaRPr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3529"/>
                        </a:lnSpc>
                        <a:spcBef>
                          <a:spcPts val="29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 Drop ‘</a:t>
                      </a:r>
                      <a:r>
                        <a:rPr lang="en-US" sz="12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last_major_derog_none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’ numerical variable (too many anomalies).</a:t>
                      </a:r>
                      <a:endParaRPr sz="1200" dirty="0"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14" name="Google Shape;614;p58"/>
          <p:cNvSpPr txBox="1"/>
          <p:nvPr/>
        </p:nvSpPr>
        <p:spPr>
          <a:xfrm>
            <a:off x="2359500" y="0"/>
            <a:ext cx="442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ar" sz="27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Data Wrangling con.</a:t>
            </a:r>
            <a:endParaRPr sz="2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1" name="Google Shape;621;p59"/>
          <p:cNvSpPr txBox="1">
            <a:spLocks noGrp="1"/>
          </p:cNvSpPr>
          <p:nvPr>
            <p:ph type="title"/>
          </p:nvPr>
        </p:nvSpPr>
        <p:spPr>
          <a:xfrm>
            <a:off x="287456" y="2489545"/>
            <a:ext cx="493070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 dirty="0">
                <a:highlight>
                  <a:srgbClr val="FFFFFE"/>
                </a:highlight>
              </a:rPr>
              <a:t>Goal 5</a:t>
            </a:r>
            <a:endParaRPr sz="30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ar" sz="2600" dirty="0">
                <a:highlight>
                  <a:srgbClr val="FFFFFE"/>
                </a:highlight>
              </a:rPr>
              <a:t>Building the </a:t>
            </a:r>
            <a:r>
              <a:rPr lang="en-US" sz="2600" dirty="0">
                <a:highlight>
                  <a:srgbClr val="FFFFFE"/>
                </a:highlight>
              </a:rPr>
              <a:t>P</a:t>
            </a:r>
            <a:r>
              <a:rPr lang="ar" sz="2600" dirty="0">
                <a:highlight>
                  <a:srgbClr val="FFFFFE"/>
                </a:highlight>
              </a:rPr>
              <a:t>redictive </a:t>
            </a:r>
            <a:r>
              <a:rPr lang="en-US" sz="2600" dirty="0">
                <a:highlight>
                  <a:srgbClr val="FFFFFE"/>
                </a:highlight>
              </a:rPr>
              <a:t>M</a:t>
            </a:r>
            <a:r>
              <a:rPr lang="ar" sz="2600" dirty="0">
                <a:highlight>
                  <a:srgbClr val="FFFFFE"/>
                </a:highlight>
              </a:rPr>
              <a:t>achine </a:t>
            </a:r>
            <a:r>
              <a:rPr lang="en-US" sz="2600" dirty="0">
                <a:highlight>
                  <a:srgbClr val="FFFFFE"/>
                </a:highlight>
              </a:rPr>
              <a:t>L</a:t>
            </a:r>
            <a:r>
              <a:rPr lang="ar" sz="2600" dirty="0">
                <a:highlight>
                  <a:srgbClr val="FFFFFE"/>
                </a:highlight>
              </a:rPr>
              <a:t>earning </a:t>
            </a:r>
            <a:r>
              <a:rPr lang="en-US" sz="2600" dirty="0">
                <a:highlight>
                  <a:srgbClr val="FFFFFE"/>
                </a:highlight>
              </a:rPr>
              <a:t>M</a:t>
            </a:r>
            <a:r>
              <a:rPr lang="ar" sz="2600" dirty="0">
                <a:highlight>
                  <a:srgbClr val="FFFFFE"/>
                </a:highlight>
              </a:rPr>
              <a:t>odel </a:t>
            </a:r>
            <a:endParaRPr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endParaRPr dirty="0"/>
          </a:p>
        </p:txBody>
      </p:sp>
      <p:sp>
        <p:nvSpPr>
          <p:cNvPr id="622" name="Google Shape;622;p59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29</a:t>
            </a:fld>
            <a:endParaRPr sz="1100"/>
          </a:p>
        </p:txBody>
      </p:sp>
      <p:pic>
        <p:nvPicPr>
          <p:cNvPr id="623" name="Google Shape;6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175" y="2030600"/>
            <a:ext cx="3529200" cy="33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4" name="Google Shape;624;p59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" name="Google Shape;625;p59"/>
          <p:cNvSpPr/>
          <p:nvPr/>
        </p:nvSpPr>
        <p:spPr>
          <a:xfrm rot="1799634">
            <a:off x="6671056" y="342105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26" name="Google Shape;6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375" y="486750"/>
            <a:ext cx="2133600" cy="218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5133456" y="161858"/>
            <a:ext cx="3681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ar" sz="2800" dirty="0">
                <a:solidFill>
                  <a:srgbClr val="3F3F3F"/>
                </a:solidFill>
              </a:rPr>
              <a:t>Background</a:t>
            </a:r>
            <a:endParaRPr sz="337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 Black"/>
              <a:buNone/>
            </a:pPr>
            <a:endParaRPr sz="989"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</a:t>
            </a:fld>
            <a:endParaRPr sz="1100"/>
          </a:p>
        </p:txBody>
      </p:sp>
      <p:sp>
        <p:nvSpPr>
          <p:cNvPr id="325" name="Google Shape;325;p32"/>
          <p:cNvSpPr/>
          <p:nvPr/>
        </p:nvSpPr>
        <p:spPr>
          <a:xfrm rot="1799612">
            <a:off x="2033367" y="3583873"/>
            <a:ext cx="2778833" cy="277847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32"/>
          <p:cNvSpPr/>
          <p:nvPr/>
        </p:nvSpPr>
        <p:spPr>
          <a:xfrm rot="1799612">
            <a:off x="-2117725" y="-1444057"/>
            <a:ext cx="4235450" cy="4234898"/>
          </a:xfrm>
          <a:prstGeom prst="ellipse">
            <a:avLst/>
          </a:prstGeom>
          <a:solidFill>
            <a:srgbClr val="9EDBFC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5"/>
            <a:ext cx="4320600" cy="5109000"/>
          </a:xfrm>
          <a:prstGeom prst="homePlate">
            <a:avLst>
              <a:gd name="adj" fmla="val 20080"/>
            </a:avLst>
          </a:prstGeom>
          <a:noFill/>
          <a:ln>
            <a:noFill/>
          </a:ln>
        </p:spPr>
      </p:pic>
      <p:sp>
        <p:nvSpPr>
          <p:cNvPr id="328" name="Google Shape;328;p32"/>
          <p:cNvSpPr/>
          <p:nvPr/>
        </p:nvSpPr>
        <p:spPr>
          <a:xfrm>
            <a:off x="2510200" y="-20100"/>
            <a:ext cx="2411822" cy="5151423"/>
          </a:xfrm>
          <a:custGeom>
            <a:avLst/>
            <a:gdLst/>
            <a:ahLst/>
            <a:cxnLst/>
            <a:rect l="l" t="t" r="r" b="b"/>
            <a:pathLst>
              <a:path w="5158977" h="9906583" extrusionOk="0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175" y="1893600"/>
            <a:ext cx="1447950" cy="13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025" y="1998625"/>
            <a:ext cx="1218900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/>
          <p:nvPr/>
        </p:nvSpPr>
        <p:spPr>
          <a:xfrm>
            <a:off x="6328725" y="1893600"/>
            <a:ext cx="989700" cy="31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 rot="10800000">
            <a:off x="6328725" y="2978050"/>
            <a:ext cx="989700" cy="31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7986" y="2231027"/>
            <a:ext cx="586164" cy="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4493">
            <a:off x="4878893" y="3388437"/>
            <a:ext cx="1488789" cy="10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0"/>
          <p:cNvSpPr/>
          <p:nvPr/>
        </p:nvSpPr>
        <p:spPr>
          <a:xfrm rot="1799612">
            <a:off x="7205667" y="2229797"/>
            <a:ext cx="4207021" cy="4097853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2" name="Google Shape;632;p60"/>
          <p:cNvSpPr txBox="1">
            <a:spLocks noGrp="1"/>
          </p:cNvSpPr>
          <p:nvPr>
            <p:ph type="title"/>
          </p:nvPr>
        </p:nvSpPr>
        <p:spPr>
          <a:xfrm>
            <a:off x="1101897" y="866468"/>
            <a:ext cx="398693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r>
              <a:rPr lang="ar" sz="1800" b="1" dirty="0">
                <a:highlight>
                  <a:srgbClr val="FFFFFE"/>
                </a:highlight>
                <a:latin typeface="+mn-lt"/>
              </a:rPr>
              <a:t>ROC</a:t>
            </a:r>
            <a:r>
              <a:rPr lang="en-US" sz="1800" b="1" dirty="0">
                <a:highlight>
                  <a:srgbClr val="FFFFFE"/>
                </a:highlight>
                <a:latin typeface="+mn-lt"/>
              </a:rPr>
              <a:t> Area under the</a:t>
            </a:r>
            <a:r>
              <a:rPr lang="ar" sz="1800" b="1" dirty="0">
                <a:highlight>
                  <a:srgbClr val="FFFFFE"/>
                </a:highlight>
                <a:latin typeface="+mn-lt"/>
              </a:rPr>
              <a:t> Curve</a:t>
            </a:r>
            <a:r>
              <a:rPr lang="en-US" sz="1800" b="1" dirty="0">
                <a:highlight>
                  <a:srgbClr val="FFFFFE"/>
                </a:highlight>
                <a:latin typeface="+mn-lt"/>
              </a:rPr>
              <a:t> (AUC)</a:t>
            </a:r>
            <a:endParaRPr sz="1800" b="1" dirty="0">
              <a:highlight>
                <a:srgbClr val="FFFFFE"/>
              </a:highlight>
              <a:latin typeface="+mn-lt"/>
            </a:endParaRPr>
          </a:p>
        </p:txBody>
      </p:sp>
      <p:sp>
        <p:nvSpPr>
          <p:cNvPr id="633" name="Google Shape;633;p60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30</a:t>
            </a:fld>
            <a:endParaRPr sz="1100"/>
          </a:p>
        </p:txBody>
      </p:sp>
      <p:sp>
        <p:nvSpPr>
          <p:cNvPr id="634" name="Google Shape;634;p60"/>
          <p:cNvSpPr/>
          <p:nvPr/>
        </p:nvSpPr>
        <p:spPr>
          <a:xfrm rot="1799612">
            <a:off x="7145580" y="2107170"/>
            <a:ext cx="2208131" cy="2207844"/>
          </a:xfrm>
          <a:prstGeom prst="ellipse">
            <a:avLst/>
          </a:prstGeom>
          <a:solidFill>
            <a:srgbClr val="9EDBFC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5" name="Google Shape;635;p60"/>
          <p:cNvSpPr/>
          <p:nvPr/>
        </p:nvSpPr>
        <p:spPr>
          <a:xfrm rot="1799612">
            <a:off x="8218129" y="1334150"/>
            <a:ext cx="1651664" cy="165144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36" name="Google Shape;6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92" y="1452635"/>
            <a:ext cx="5877016" cy="30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04201-C75F-314C-89D2-37ADC1267DFB}"/>
              </a:ext>
            </a:extLst>
          </p:cNvPr>
          <p:cNvSpPr/>
          <p:nvPr/>
        </p:nvSpPr>
        <p:spPr>
          <a:xfrm>
            <a:off x="2132969" y="156534"/>
            <a:ext cx="4972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Building the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P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redictive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ML M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odel </a:t>
            </a:r>
            <a:endParaRPr lang="en-SA" sz="2000" dirty="0">
              <a:solidFill>
                <a:schemeClr val="dk1"/>
              </a:solidFill>
              <a:highlight>
                <a:srgbClr val="FFFFFE"/>
              </a:highlight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-508925" y="844351"/>
            <a:ext cx="479746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b="1" dirty="0">
                <a:highlight>
                  <a:srgbClr val="FFFFFE"/>
                </a:highlight>
                <a:latin typeface="+mn-lt"/>
              </a:rPr>
              <a:t>Logistic Regression (LR)</a:t>
            </a:r>
            <a:endParaRPr sz="1800" b="1" dirty="0">
              <a:highlight>
                <a:srgbClr val="FFFFFE"/>
              </a:highlight>
              <a:latin typeface="+mn-lt"/>
            </a:endParaRPr>
          </a:p>
        </p:txBody>
      </p:sp>
      <p:sp>
        <p:nvSpPr>
          <p:cNvPr id="643" name="Google Shape;643;p61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31</a:t>
            </a:fld>
            <a:endParaRPr sz="1100"/>
          </a:p>
        </p:txBody>
      </p:sp>
      <p:sp>
        <p:nvSpPr>
          <p:cNvPr id="644" name="Google Shape;644;p61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5" name="Google Shape;645;p61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6" name="Google Shape;646;p61"/>
          <p:cNvPicPr preferRelativeResize="0"/>
          <p:nvPr/>
        </p:nvPicPr>
        <p:blipFill rotWithShape="1">
          <a:blip r:embed="rId3">
            <a:alphaModFix/>
          </a:blip>
          <a:srcRect t="66426" r="49034"/>
          <a:stretch/>
        </p:blipFill>
        <p:spPr>
          <a:xfrm>
            <a:off x="4473549" y="1475862"/>
            <a:ext cx="4005061" cy="254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1"/>
          <p:cNvPicPr preferRelativeResize="0"/>
          <p:nvPr/>
        </p:nvPicPr>
        <p:blipFill rotWithShape="1">
          <a:blip r:embed="rId3">
            <a:alphaModFix/>
          </a:blip>
          <a:srcRect r="41179" b="59356"/>
          <a:stretch/>
        </p:blipFill>
        <p:spPr>
          <a:xfrm>
            <a:off x="387600" y="1413607"/>
            <a:ext cx="4005051" cy="26668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FF34A2-FCB0-0548-990C-C767EBD48BFE}"/>
              </a:ext>
            </a:extLst>
          </p:cNvPr>
          <p:cNvSpPr/>
          <p:nvPr/>
        </p:nvSpPr>
        <p:spPr>
          <a:xfrm>
            <a:off x="1790730" y="156534"/>
            <a:ext cx="5657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Building the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P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redictive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ML M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odel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con.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</a:t>
            </a:r>
            <a:endParaRPr lang="en-SA" sz="2000" dirty="0">
              <a:solidFill>
                <a:schemeClr val="dk1"/>
              </a:solidFill>
              <a:highlight>
                <a:srgbClr val="FFFFFE"/>
              </a:highlight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3" name="Google Shape;653;p62"/>
          <p:cNvSpPr txBox="1">
            <a:spLocks noGrp="1"/>
          </p:cNvSpPr>
          <p:nvPr>
            <p:ph type="title"/>
          </p:nvPr>
        </p:nvSpPr>
        <p:spPr>
          <a:xfrm>
            <a:off x="581274" y="852832"/>
            <a:ext cx="3645317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b="1" dirty="0">
                <a:highlight>
                  <a:srgbClr val="FFFFFE"/>
                </a:highlight>
                <a:latin typeface="+mn-lt"/>
              </a:rPr>
              <a:t>Support Vector Machin</a:t>
            </a:r>
            <a:r>
              <a:rPr lang="en-US" sz="1800" b="1" dirty="0">
                <a:highlight>
                  <a:srgbClr val="FFFFFE"/>
                </a:highlight>
                <a:latin typeface="+mn-lt"/>
              </a:rPr>
              <a:t>e (SVM)</a:t>
            </a:r>
            <a:endParaRPr sz="800" b="1" dirty="0">
              <a:solidFill>
                <a:srgbClr val="0000FF"/>
              </a:solidFill>
              <a:highlight>
                <a:srgbClr val="FFFFFE"/>
              </a:highlight>
              <a:latin typeface="+mn-lt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62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32</a:t>
            </a:fld>
            <a:endParaRPr sz="1100"/>
          </a:p>
        </p:txBody>
      </p:sp>
      <p:sp>
        <p:nvSpPr>
          <p:cNvPr id="655" name="Google Shape;655;p62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6" name="Google Shape;656;p62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7" name="Google Shape;657;p62"/>
          <p:cNvPicPr preferRelativeResize="0"/>
          <p:nvPr/>
        </p:nvPicPr>
        <p:blipFill rotWithShape="1">
          <a:blip r:embed="rId3">
            <a:alphaModFix/>
          </a:blip>
          <a:srcRect t="68717" r="53761"/>
          <a:stretch/>
        </p:blipFill>
        <p:spPr>
          <a:xfrm>
            <a:off x="4571995" y="1585702"/>
            <a:ext cx="3781881" cy="238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2"/>
          <p:cNvPicPr preferRelativeResize="0"/>
          <p:nvPr/>
        </p:nvPicPr>
        <p:blipFill rotWithShape="1">
          <a:blip r:embed="rId3">
            <a:alphaModFix/>
          </a:blip>
          <a:srcRect r="47047" b="57064"/>
          <a:stretch/>
        </p:blipFill>
        <p:spPr>
          <a:xfrm>
            <a:off x="581274" y="1585700"/>
            <a:ext cx="3516299" cy="26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7185E6-FED9-4C48-A956-D2555893B9D8}"/>
              </a:ext>
            </a:extLst>
          </p:cNvPr>
          <p:cNvSpPr/>
          <p:nvPr/>
        </p:nvSpPr>
        <p:spPr>
          <a:xfrm>
            <a:off x="1790730" y="156534"/>
            <a:ext cx="5657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Building the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P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redictive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ML M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odel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con.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</a:t>
            </a:r>
            <a:endParaRPr lang="en-SA" sz="2000" dirty="0">
              <a:solidFill>
                <a:schemeClr val="dk1"/>
              </a:solidFill>
              <a:highlight>
                <a:srgbClr val="FFFFFE"/>
              </a:highlight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3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4" name="Google Shape;664;p63"/>
          <p:cNvSpPr txBox="1">
            <a:spLocks noGrp="1"/>
          </p:cNvSpPr>
          <p:nvPr>
            <p:ph type="title"/>
          </p:nvPr>
        </p:nvSpPr>
        <p:spPr>
          <a:xfrm>
            <a:off x="460798" y="759062"/>
            <a:ext cx="260290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800" b="1" dirty="0">
                <a:highlight>
                  <a:srgbClr val="FFFFFE"/>
                </a:highlight>
                <a:latin typeface="+mn-lt"/>
              </a:rPr>
              <a:t>Neural Networks (NN)</a:t>
            </a:r>
            <a:endParaRPr sz="1800" b="1" dirty="0">
              <a:highlight>
                <a:srgbClr val="FFFFFE"/>
              </a:highlight>
              <a:latin typeface="+mn-lt"/>
            </a:endParaRPr>
          </a:p>
        </p:txBody>
      </p:sp>
      <p:sp>
        <p:nvSpPr>
          <p:cNvPr id="665" name="Google Shape;665;p63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33</a:t>
            </a:fld>
            <a:endParaRPr sz="1100"/>
          </a:p>
        </p:txBody>
      </p:sp>
      <p:sp>
        <p:nvSpPr>
          <p:cNvPr id="666" name="Google Shape;666;p63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63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8" name="Google Shape;668;p63"/>
          <p:cNvPicPr preferRelativeResize="0"/>
          <p:nvPr/>
        </p:nvPicPr>
        <p:blipFill rotWithShape="1">
          <a:blip r:embed="rId3">
            <a:alphaModFix/>
          </a:blip>
          <a:srcRect t="67976" r="55235"/>
          <a:stretch/>
        </p:blipFill>
        <p:spPr>
          <a:xfrm>
            <a:off x="4464590" y="1420749"/>
            <a:ext cx="3699696" cy="269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3"/>
          <p:cNvPicPr preferRelativeResize="0"/>
          <p:nvPr/>
        </p:nvPicPr>
        <p:blipFill rotWithShape="1">
          <a:blip r:embed="rId3">
            <a:alphaModFix/>
          </a:blip>
          <a:srcRect r="43130" b="56989"/>
          <a:stretch/>
        </p:blipFill>
        <p:spPr>
          <a:xfrm>
            <a:off x="460798" y="1452863"/>
            <a:ext cx="4009615" cy="29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F871F2-A2C7-2340-8693-8DB3A134857A}"/>
              </a:ext>
            </a:extLst>
          </p:cNvPr>
          <p:cNvSpPr/>
          <p:nvPr/>
        </p:nvSpPr>
        <p:spPr>
          <a:xfrm>
            <a:off x="1790730" y="156534"/>
            <a:ext cx="5657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0"/>
              </a:spcBef>
            </a:pP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Building the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P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redictive 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ML M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odel</a:t>
            </a: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con.</a:t>
            </a: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 </a:t>
            </a:r>
            <a:endParaRPr lang="en-SA" sz="2000" dirty="0">
              <a:solidFill>
                <a:schemeClr val="dk1"/>
              </a:solidFill>
              <a:highlight>
                <a:srgbClr val="FFFFFE"/>
              </a:highlight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4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/>
          </p:nvPr>
        </p:nvSpPr>
        <p:spPr>
          <a:xfrm>
            <a:off x="444257" y="2963819"/>
            <a:ext cx="4509766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 dirty="0">
                <a:highlight>
                  <a:srgbClr val="FFFFFE"/>
                </a:highlight>
              </a:rPr>
              <a:t>Goal 6</a:t>
            </a:r>
            <a:endParaRPr sz="30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-US" sz="3000" dirty="0">
                <a:highlight>
                  <a:srgbClr val="FFFFFE"/>
                </a:highlight>
              </a:rPr>
              <a:t>C</a:t>
            </a:r>
            <a:r>
              <a:rPr lang="ar" sz="3000" dirty="0">
                <a:highlight>
                  <a:srgbClr val="FFFFFE"/>
                </a:highlight>
              </a:rPr>
              <a:t>ompare between </a:t>
            </a:r>
            <a:r>
              <a:rPr lang="en-US" sz="3000" dirty="0">
                <a:highlight>
                  <a:srgbClr val="FFFFFE"/>
                </a:highlight>
              </a:rPr>
              <a:t>M</a:t>
            </a:r>
            <a:r>
              <a:rPr lang="ar" sz="3000" dirty="0">
                <a:highlight>
                  <a:srgbClr val="FFFFFE"/>
                </a:highlight>
              </a:rPr>
              <a:t>odels and </a:t>
            </a:r>
            <a:endParaRPr sz="30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-US" sz="3000" dirty="0">
                <a:highlight>
                  <a:srgbClr val="FFFFFE"/>
                </a:highlight>
              </a:rPr>
              <a:t>S</a:t>
            </a:r>
            <a:r>
              <a:rPr lang="ar" sz="3000" dirty="0">
                <a:highlight>
                  <a:srgbClr val="FFFFFE"/>
                </a:highlight>
              </a:rPr>
              <a:t>elect the </a:t>
            </a:r>
            <a:r>
              <a:rPr lang="en-US" sz="3000" dirty="0">
                <a:highlight>
                  <a:srgbClr val="FFFFFE"/>
                </a:highlight>
              </a:rPr>
              <a:t>R</a:t>
            </a:r>
            <a:r>
              <a:rPr lang="ar" sz="3000" dirty="0">
                <a:highlight>
                  <a:srgbClr val="FFFFFE"/>
                </a:highlight>
              </a:rPr>
              <a:t>ight </a:t>
            </a:r>
            <a:r>
              <a:rPr lang="en-US" sz="3000" dirty="0">
                <a:highlight>
                  <a:srgbClr val="FFFFFE"/>
                </a:highlight>
              </a:rPr>
              <a:t>F</a:t>
            </a:r>
            <a:r>
              <a:rPr lang="ar" sz="3000" dirty="0">
                <a:highlight>
                  <a:srgbClr val="FFFFFE"/>
                </a:highlight>
              </a:rPr>
              <a:t>it</a:t>
            </a:r>
            <a:endParaRPr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endParaRPr dirty="0"/>
          </a:p>
        </p:txBody>
      </p:sp>
      <p:sp>
        <p:nvSpPr>
          <p:cNvPr id="677" name="Google Shape;677;p64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34</a:t>
            </a:fld>
            <a:endParaRPr sz="1100"/>
          </a:p>
        </p:txBody>
      </p:sp>
      <p:pic>
        <p:nvPicPr>
          <p:cNvPr id="678" name="Google Shape;6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175" y="2030600"/>
            <a:ext cx="3529200" cy="33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9" name="Google Shape;679;p64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64"/>
          <p:cNvSpPr/>
          <p:nvPr/>
        </p:nvSpPr>
        <p:spPr>
          <a:xfrm rot="1799634">
            <a:off x="6671056" y="342105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1" name="Google Shape;6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375" y="486750"/>
            <a:ext cx="2133600" cy="218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5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200"/>
              </a:spcBef>
              <a:buClr>
                <a:srgbClr val="3F3F3F"/>
              </a:buClr>
              <a:buSzPts val="1200"/>
            </a:pPr>
            <a:r>
              <a:rPr lang="en-US" sz="2800" dirty="0"/>
              <a:t>Comparison</a:t>
            </a:r>
            <a:endParaRPr sz="2800" dirty="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8" name="Google Shape;688;p65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35</a:t>
            </a:fld>
            <a:endParaRPr sz="1100"/>
          </a:p>
        </p:txBody>
      </p:sp>
      <p:sp>
        <p:nvSpPr>
          <p:cNvPr id="689" name="Google Shape;689;p65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0" name="Google Shape;690;p65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91" name="Google Shape;691;p65"/>
          <p:cNvPicPr preferRelativeResize="0"/>
          <p:nvPr/>
        </p:nvPicPr>
        <p:blipFill rotWithShape="1">
          <a:blip r:embed="rId3">
            <a:alphaModFix/>
          </a:blip>
          <a:srcRect t="74762" r="65153"/>
          <a:stretch/>
        </p:blipFill>
        <p:spPr>
          <a:xfrm>
            <a:off x="277431" y="2551122"/>
            <a:ext cx="3150472" cy="17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5"/>
          <p:cNvPicPr preferRelativeResize="0"/>
          <p:nvPr/>
        </p:nvPicPr>
        <p:blipFill rotWithShape="1">
          <a:blip r:embed="rId4">
            <a:alphaModFix/>
          </a:blip>
          <a:srcRect l="2340" t="39831" r="22658"/>
          <a:stretch/>
        </p:blipFill>
        <p:spPr>
          <a:xfrm>
            <a:off x="3521395" y="1014576"/>
            <a:ext cx="5728629" cy="3448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5"/>
          <p:cNvSpPr txBox="1"/>
          <p:nvPr/>
        </p:nvSpPr>
        <p:spPr>
          <a:xfrm>
            <a:off x="862200" y="1373952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ea typeface="Arial Black"/>
                <a:cs typeface="Arial Black"/>
                <a:sym typeface="Arial Black"/>
              </a:rPr>
              <a:t>Best model: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dirty="0"/>
              <a:t>Logistic Regression - Classifier (LR): 70.67%.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5C524-D271-3C4F-85E7-76B6CCECC6FA}"/>
              </a:ext>
            </a:extLst>
          </p:cNvPr>
          <p:cNvSpPr/>
          <p:nvPr/>
        </p:nvSpPr>
        <p:spPr>
          <a:xfrm>
            <a:off x="645704" y="2982686"/>
            <a:ext cx="2771313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682BA-DA26-544C-9267-0E4483F02BC4}"/>
              </a:ext>
            </a:extLst>
          </p:cNvPr>
          <p:cNvCxnSpPr/>
          <p:nvPr/>
        </p:nvCxnSpPr>
        <p:spPr>
          <a:xfrm>
            <a:off x="3862200" y="1567543"/>
            <a:ext cx="1164992" cy="135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6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66"/>
          <p:cNvSpPr txBox="1">
            <a:spLocks noGrp="1"/>
          </p:cNvSpPr>
          <p:nvPr>
            <p:ph type="title"/>
          </p:nvPr>
        </p:nvSpPr>
        <p:spPr>
          <a:xfrm>
            <a:off x="-192676" y="2353050"/>
            <a:ext cx="52254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35714"/>
              </a:lnSpc>
              <a:buSzPts val="1100"/>
            </a:pPr>
            <a:r>
              <a:rPr lang="ar" sz="4000" dirty="0">
                <a:solidFill>
                  <a:schemeClr val="tx1"/>
                </a:solidFill>
                <a:highlight>
                  <a:srgbClr val="FFFFFE"/>
                </a:highlight>
              </a:rPr>
              <a:t>Conclusion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01" name="Google Shape;701;p66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36</a:t>
            </a:fld>
            <a:endParaRPr sz="1100"/>
          </a:p>
        </p:txBody>
      </p:sp>
      <p:pic>
        <p:nvPicPr>
          <p:cNvPr id="702" name="Google Shape;7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175" y="2030600"/>
            <a:ext cx="3529200" cy="33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3" name="Google Shape;703;p66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66"/>
          <p:cNvSpPr/>
          <p:nvPr/>
        </p:nvSpPr>
        <p:spPr>
          <a:xfrm rot="1799634">
            <a:off x="6671056" y="342105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5" name="Google Shape;70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375" y="486750"/>
            <a:ext cx="2133600" cy="218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7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67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37</a:t>
            </a:fld>
            <a:endParaRPr sz="1100"/>
          </a:p>
        </p:txBody>
      </p:sp>
      <p:sp>
        <p:nvSpPr>
          <p:cNvPr id="713" name="Google Shape;713;p67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67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34778-DA97-574C-9B22-926135D49DF2}"/>
              </a:ext>
            </a:extLst>
          </p:cNvPr>
          <p:cNvSpPr/>
          <p:nvPr/>
        </p:nvSpPr>
        <p:spPr>
          <a:xfrm>
            <a:off x="2901043" y="200886"/>
            <a:ext cx="3341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dk1"/>
                </a:solidFill>
                <a:highlight>
                  <a:srgbClr val="FFFFFE"/>
                </a:highlight>
                <a:latin typeface="Arial Black"/>
                <a:cs typeface="Arial Black"/>
              </a:rPr>
              <a:t>Project Limitation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A11CC-0D78-3E4E-BB5F-54CB3BB499B7}"/>
              </a:ext>
            </a:extLst>
          </p:cNvPr>
          <p:cNvSpPr/>
          <p:nvPr/>
        </p:nvSpPr>
        <p:spPr>
          <a:xfrm>
            <a:off x="413657" y="1248311"/>
            <a:ext cx="6629400" cy="165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 Other machine learning models can be explored to discover the best fit.</a:t>
            </a:r>
          </a:p>
          <a:p>
            <a:pPr fontAlgn="base">
              <a:spcBef>
                <a:spcPts val="200"/>
              </a:spcBef>
            </a:pPr>
            <a:endParaRPr lang="en-US" sz="2000" dirty="0">
              <a:latin typeface="+mn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 The model may be validated using local and Saudi datasets.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7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67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38</a:t>
            </a:fld>
            <a:endParaRPr sz="1100"/>
          </a:p>
        </p:txBody>
      </p:sp>
      <p:sp>
        <p:nvSpPr>
          <p:cNvPr id="713" name="Google Shape;713;p67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67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D61B41-AEED-B246-AAD2-0AC8DCEC76B5}"/>
              </a:ext>
            </a:extLst>
          </p:cNvPr>
          <p:cNvSpPr/>
          <p:nvPr/>
        </p:nvSpPr>
        <p:spPr>
          <a:xfrm>
            <a:off x="434855" y="1093285"/>
            <a:ext cx="6629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+mn-lt"/>
              </a:rPr>
              <a:t>Through using ML Algorithms: </a:t>
            </a:r>
          </a:p>
          <a:p>
            <a:pPr fontAlgn="base"/>
            <a:endParaRPr lang="en-US" sz="2000" dirty="0">
              <a:latin typeface="+mn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Avoid lending to high-risk consumers and closely monitor loan repayments.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 Avoid bad loans by ensuring that loans are issued to borrowers who are likely to repay.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Help to conduct credit analysis of potential borrowers to determine the borrower's credit risk.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7" name="Google Shape;700;p66">
            <a:extLst>
              <a:ext uri="{FF2B5EF4-FFF2-40B4-BE49-F238E27FC236}">
                <a16:creationId xmlns:a16="http://schemas.microsoft.com/office/drawing/2014/main" id="{3BCF2D44-E94B-6E4C-B939-91521E5BD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9300" y="205854"/>
            <a:ext cx="52254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200"/>
              </a:spcBef>
              <a:buClr>
                <a:srgbClr val="000000"/>
              </a:buClr>
              <a:buSzPts val="1100"/>
              <a:buFont typeface="Arial"/>
            </a:pPr>
            <a:r>
              <a:rPr lang="ar" sz="2000" dirty="0">
                <a:highlight>
                  <a:srgbClr val="FFFFFE"/>
                </a:highlight>
                <a:sym typeface="Arial"/>
              </a:rPr>
              <a:t>Conclusion</a:t>
            </a:r>
            <a:endParaRPr sz="2000" dirty="0">
              <a:highlight>
                <a:srgbClr val="FFFFFE"/>
              </a:highlight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19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7"/>
          <p:cNvSpPr/>
          <p:nvPr/>
        </p:nvSpPr>
        <p:spPr>
          <a:xfrm rot="1799593">
            <a:off x="7205697" y="2229759"/>
            <a:ext cx="4206864" cy="4097914"/>
          </a:xfrm>
          <a:prstGeom prst="ellipse">
            <a:avLst/>
          </a:prstGeom>
          <a:solidFill>
            <a:srgbClr val="FFFFFF"/>
          </a:solidFill>
          <a:ln w="152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67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39</a:t>
            </a:fld>
            <a:endParaRPr sz="1100"/>
          </a:p>
        </p:txBody>
      </p:sp>
      <p:sp>
        <p:nvSpPr>
          <p:cNvPr id="713" name="Google Shape;713;p67"/>
          <p:cNvSpPr/>
          <p:nvPr/>
        </p:nvSpPr>
        <p:spPr>
          <a:xfrm rot="1799350">
            <a:off x="7145691" y="2107128"/>
            <a:ext cx="2208124" cy="2207754"/>
          </a:xfrm>
          <a:prstGeom prst="ellipse">
            <a:avLst/>
          </a:prstGeom>
          <a:solidFill>
            <a:srgbClr val="9EDBFC">
              <a:alpha val="4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67"/>
          <p:cNvSpPr/>
          <p:nvPr/>
        </p:nvSpPr>
        <p:spPr>
          <a:xfrm rot="1799564">
            <a:off x="8218135" y="1334110"/>
            <a:ext cx="1651563" cy="16514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DF9E5-6351-F544-A699-E0FB2B59E118}"/>
              </a:ext>
            </a:extLst>
          </p:cNvPr>
          <p:cNvSpPr/>
          <p:nvPr/>
        </p:nvSpPr>
        <p:spPr>
          <a:xfrm>
            <a:off x="354743" y="1351922"/>
            <a:ext cx="7979229" cy="3107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Gupta, A. (2021). Steps to Complete a Machine Learning Project - Analytics Vidhya. Retrieved 5 January 2022, from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https://www.analyticsvidhya.com/blog/2021/04/steps-to-complete-a-machine-learning-project/</a:t>
            </a:r>
            <a:endParaRPr lang="en-US" sz="1100" u="sn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endParaRPr lang="en-US" sz="11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SA" sz="1100" dirty="0">
                <a:solidFill>
                  <a:schemeClr val="tx1"/>
                </a:solidFill>
                <a:latin typeface="Arial" panose="020B0604020202020204" pitchFamily="34" charset="0"/>
              </a:rPr>
              <a:t>🏦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Lending Club Loan </a:t>
            </a:r>
            <a:r>
              <a:rPr lang="en-SA" sz="1100" dirty="0">
                <a:solidFill>
                  <a:schemeClr val="tx1"/>
                </a:solidFill>
                <a:latin typeface="Arial" panose="020B0604020202020204" pitchFamily="34" charset="0"/>
              </a:rPr>
              <a:t>💰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Defaulters </a:t>
            </a:r>
            <a:r>
              <a:rPr lang="en-SA" sz="1100" dirty="0">
                <a:solidFill>
                  <a:schemeClr val="tx1"/>
                </a:solidFill>
                <a:latin typeface="Arial" panose="020B0604020202020204" pitchFamily="34" charset="0"/>
              </a:rPr>
              <a:t>🏃‍♂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Prediction. (2021). Retrieved 5 January 2022, from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https://www.kaggle.com/faressayah/lending-club-loan-defaulters-prediction</a:t>
            </a:r>
            <a:endParaRPr lang="en-US" sz="1100" u="sn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endParaRPr lang="en-US" sz="11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Newest 'python' Questions. Retrieved 6 January 2022, from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https://stackoverflow.com/questions/tagged/python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Xu, Z. (2021). Loan Default Prediction for Profit Maximization. Retrieved 5 January 2022, from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https://towardsdatascience.com/loan-default-prediction-for-profit-maximization-45fcd461582b</a:t>
            </a:r>
            <a:endParaRPr lang="en-US" sz="1100" u="sn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endParaRPr lang="en-US" sz="1100" dirty="0">
              <a:solidFill>
                <a:schemeClr val="tx1"/>
              </a:solidFill>
              <a:latin typeface="Quattrocento Sans" panose="020B0502050000020003" pitchFamily="34" charset="0"/>
            </a:endParaRP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Kolawole, P. (2020). Can you Predict Customer’s Loan Default using Machine Learning?. Retrieved 5 January 2022, from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https://medium.datadriveninvestor.com/can-you-predict-customers-loan-default-using-machine-learning-be774489b8f5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9714D-FE9F-C64D-99AD-7231717C39B0}"/>
              </a:ext>
            </a:extLst>
          </p:cNvPr>
          <p:cNvSpPr txBox="1"/>
          <p:nvPr/>
        </p:nvSpPr>
        <p:spPr>
          <a:xfrm>
            <a:off x="3609236" y="174172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Reference</a:t>
            </a:r>
            <a:endParaRPr lang="en-SA" b="1" dirty="0"/>
          </a:p>
        </p:txBody>
      </p:sp>
    </p:spTree>
    <p:extLst>
      <p:ext uri="{BB962C8B-B14F-4D97-AF65-F5344CB8AC3E}">
        <p14:creationId xmlns:p14="http://schemas.microsoft.com/office/powerpoint/2010/main" val="61989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>
            <a:spLocks noGrp="1"/>
          </p:cNvSpPr>
          <p:nvPr>
            <p:ph type="title"/>
          </p:nvPr>
        </p:nvSpPr>
        <p:spPr>
          <a:xfrm>
            <a:off x="4345381" y="151608"/>
            <a:ext cx="4598061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800" dirty="0">
                <a:solidFill>
                  <a:srgbClr val="3F3F3F"/>
                </a:solidFill>
              </a:rPr>
              <a:t>Problem Statement</a:t>
            </a:r>
            <a:endParaRPr sz="2800"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4</a:t>
            </a:fld>
            <a:endParaRPr sz="1100"/>
          </a:p>
        </p:txBody>
      </p:sp>
      <p:sp>
        <p:nvSpPr>
          <p:cNvPr id="342" name="Google Shape;342;p33"/>
          <p:cNvSpPr txBox="1"/>
          <p:nvPr/>
        </p:nvSpPr>
        <p:spPr>
          <a:xfrm>
            <a:off x="4860589" y="965856"/>
            <a:ext cx="436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unfavourable behaviour when a client fails to pay a loan, resulting in business losses.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3"/>
          <p:cNvSpPr/>
          <p:nvPr/>
        </p:nvSpPr>
        <p:spPr>
          <a:xfrm rot="1799612">
            <a:off x="-987870" y="387637"/>
            <a:ext cx="4943516" cy="4942872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33"/>
          <p:cNvSpPr/>
          <p:nvPr/>
        </p:nvSpPr>
        <p:spPr>
          <a:xfrm rot="1799612">
            <a:off x="-655816" y="707771"/>
            <a:ext cx="4307401" cy="4306841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33"/>
          <p:cNvSpPr/>
          <p:nvPr/>
        </p:nvSpPr>
        <p:spPr>
          <a:xfrm rot="1799612">
            <a:off x="-410994" y="3664877"/>
            <a:ext cx="2340829" cy="234052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2358350" y="-3962"/>
            <a:ext cx="2411822" cy="5151423"/>
          </a:xfrm>
          <a:custGeom>
            <a:avLst/>
            <a:gdLst/>
            <a:ahLst/>
            <a:cxnLst/>
            <a:rect l="l" t="t" r="r" b="b"/>
            <a:pathLst>
              <a:path w="5158977" h="9906583" extrusionOk="0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950" y="2496125"/>
            <a:ext cx="1447950" cy="13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800" y="2601150"/>
            <a:ext cx="1218900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3"/>
          <p:cNvSpPr/>
          <p:nvPr/>
        </p:nvSpPr>
        <p:spPr>
          <a:xfrm>
            <a:off x="6278500" y="2496125"/>
            <a:ext cx="989700" cy="31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10800000">
            <a:off x="6278500" y="3580575"/>
            <a:ext cx="989700" cy="31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761" y="2833552"/>
            <a:ext cx="586164" cy="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9263" y="3533175"/>
            <a:ext cx="586175" cy="6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"/>
          <p:cNvSpPr/>
          <p:nvPr/>
        </p:nvSpPr>
        <p:spPr>
          <a:xfrm flipH="1">
            <a:off x="3990057" y="0"/>
            <a:ext cx="5008941" cy="5137040"/>
          </a:xfrm>
          <a:custGeom>
            <a:avLst/>
            <a:gdLst/>
            <a:ahLst/>
            <a:cxnLst/>
            <a:rect l="l" t="t" r="r" b="b"/>
            <a:pathLst>
              <a:path w="9659145" h="9908748" extrusionOk="0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C3C3C3">
                  <a:alpha val="20000"/>
                </a:srgbClr>
              </a:gs>
              <a:gs pos="100000">
                <a:srgbClr val="E2E2E2">
                  <a:alpha val="0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`</a:t>
            </a:r>
            <a:endParaRPr sz="1100"/>
          </a:p>
        </p:txBody>
      </p:sp>
      <p:sp>
        <p:nvSpPr>
          <p:cNvPr id="723" name="Google Shape;723;p68"/>
          <p:cNvSpPr/>
          <p:nvPr/>
        </p:nvSpPr>
        <p:spPr>
          <a:xfrm flipH="1">
            <a:off x="4132412" y="0"/>
            <a:ext cx="5008941" cy="5142381"/>
          </a:xfrm>
          <a:custGeom>
            <a:avLst/>
            <a:gdLst/>
            <a:ahLst/>
            <a:cxnLst/>
            <a:rect l="l" t="t" r="r" b="b"/>
            <a:pathLst>
              <a:path w="9659145" h="9908748" extrusionOk="0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68"/>
          <p:cNvSpPr txBox="1">
            <a:spLocks noGrp="1"/>
          </p:cNvSpPr>
          <p:nvPr>
            <p:ph type="ctrTitle"/>
          </p:nvPr>
        </p:nvSpPr>
        <p:spPr>
          <a:xfrm>
            <a:off x="608582" y="1480431"/>
            <a:ext cx="2430903" cy="148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Quattrocento Sans"/>
              <a:buNone/>
            </a:pPr>
            <a:r>
              <a:rPr lang="ar" sz="4400" b="1" dirty="0">
                <a:solidFill>
                  <a:schemeClr val="accent1"/>
                </a:solidFill>
              </a:rPr>
              <a:t>THANK YOU!</a:t>
            </a:r>
            <a:endParaRPr sz="4400" b="1" dirty="0">
              <a:solidFill>
                <a:schemeClr val="accent1"/>
              </a:solidFill>
            </a:endParaRPr>
          </a:p>
        </p:txBody>
      </p:sp>
      <p:cxnSp>
        <p:nvCxnSpPr>
          <p:cNvPr id="725" name="Google Shape;725;p68"/>
          <p:cNvCxnSpPr/>
          <p:nvPr/>
        </p:nvCxnSpPr>
        <p:spPr>
          <a:xfrm>
            <a:off x="608582" y="2966341"/>
            <a:ext cx="23768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724;p68">
            <a:extLst>
              <a:ext uri="{FF2B5EF4-FFF2-40B4-BE49-F238E27FC236}">
                <a16:creationId xmlns:a16="http://schemas.microsoft.com/office/drawing/2014/main" id="{8B598469-C0E8-DF48-8C70-AB01B3B00831}"/>
              </a:ext>
            </a:extLst>
          </p:cNvPr>
          <p:cNvSpPr txBox="1">
            <a:spLocks/>
          </p:cNvSpPr>
          <p:nvPr/>
        </p:nvSpPr>
        <p:spPr>
          <a:xfrm>
            <a:off x="578359" y="2966341"/>
            <a:ext cx="2430903" cy="148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100"/>
            </a:pPr>
            <a:r>
              <a:rPr lang="en-US" sz="4100" b="1" dirty="0"/>
              <a:t>Any 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4598061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2800" dirty="0">
                <a:solidFill>
                  <a:srgbClr val="3F3F3F"/>
                </a:solidFill>
              </a:rPr>
              <a:t>Business Solution</a:t>
            </a:r>
            <a:endParaRPr sz="2800" dirty="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412454" y="1734352"/>
            <a:ext cx="3240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ar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a machine learning model to comprehend the previous customers' profiles and predict future loan default risk.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4545900" y="0"/>
            <a:ext cx="459810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349" name="Google Shape;349;p34"/>
          <p:cNvSpPr/>
          <p:nvPr/>
        </p:nvSpPr>
        <p:spPr>
          <a:xfrm rot="1799612">
            <a:off x="4830174" y="3759653"/>
            <a:ext cx="2340829" cy="234052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/>
          <p:nvPr/>
        </p:nvSpPr>
        <p:spPr>
          <a:xfrm rot="1799612">
            <a:off x="2096751" y="761406"/>
            <a:ext cx="1752887" cy="1752659"/>
          </a:xfrm>
          <a:prstGeom prst="ellipse">
            <a:avLst/>
          </a:prstGeom>
          <a:solidFill>
            <a:srgbClr val="6EC9FB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5" name="Google Shape;355;p35"/>
          <p:cNvSpPr/>
          <p:nvPr/>
        </p:nvSpPr>
        <p:spPr>
          <a:xfrm rot="1799612">
            <a:off x="3777973" y="1563585"/>
            <a:ext cx="6522959" cy="6522110"/>
          </a:xfrm>
          <a:prstGeom prst="ellipse">
            <a:avLst/>
          </a:prstGeom>
          <a:solidFill>
            <a:srgbClr val="9EDBFC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587912" y="1510714"/>
            <a:ext cx="2133900" cy="2727300"/>
          </a:xfrm>
          <a:prstGeom prst="roundRect">
            <a:avLst>
              <a:gd name="adj" fmla="val 7899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body" idx="2"/>
          </p:nvPr>
        </p:nvSpPr>
        <p:spPr>
          <a:xfrm>
            <a:off x="656800" y="2697888"/>
            <a:ext cx="1995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5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Identify the behavioral patterns that contribute to future loan default.</a:t>
            </a:r>
            <a:endParaRPr sz="1500">
              <a:solidFill>
                <a:srgbClr val="24292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5100" lvl="0" indent="-165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b="1"/>
          </a:p>
        </p:txBody>
      </p:sp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2800" dirty="0">
                <a:solidFill>
                  <a:srgbClr val="3F3F3F"/>
                </a:solidFill>
              </a:rPr>
              <a:t>Business Values</a:t>
            </a:r>
            <a:endParaRPr sz="2800" dirty="0"/>
          </a:p>
        </p:txBody>
      </p:sp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6</a:t>
            </a:fld>
            <a:endParaRPr sz="1100"/>
          </a:p>
        </p:txBody>
      </p:sp>
      <p:sp>
        <p:nvSpPr>
          <p:cNvPr id="360" name="Google Shape;360;p35"/>
          <p:cNvSpPr/>
          <p:nvPr/>
        </p:nvSpPr>
        <p:spPr>
          <a:xfrm>
            <a:off x="1303714" y="1097735"/>
            <a:ext cx="702183" cy="70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1" name="Google Shape;361;p35" descr="Ежедневник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756" y="1259735"/>
            <a:ext cx="378000" cy="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/>
          <p:nvPr/>
        </p:nvSpPr>
        <p:spPr>
          <a:xfrm>
            <a:off x="3505106" y="1510714"/>
            <a:ext cx="2133787" cy="2727437"/>
          </a:xfrm>
          <a:prstGeom prst="roundRect">
            <a:avLst>
              <a:gd name="adj" fmla="val 7899"/>
            </a:avLst>
          </a:prstGeom>
          <a:solidFill>
            <a:schemeClr val="lt1"/>
          </a:solidFill>
          <a:ln w="76200" cap="flat" cmpd="sng">
            <a:solidFill>
              <a:srgbClr val="6EC9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3574100" y="1976088"/>
            <a:ext cx="1995900" cy="1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5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Assist in identifying high-risk consumers by predicting the factors impacting payback.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4220908" y="1097735"/>
            <a:ext cx="702183" cy="702000"/>
          </a:xfrm>
          <a:prstGeom prst="roundRect">
            <a:avLst>
              <a:gd name="adj" fmla="val 16667"/>
            </a:avLst>
          </a:prstGeom>
          <a:solidFill>
            <a:srgbClr val="6EC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35"/>
          <p:cNvSpPr/>
          <p:nvPr/>
        </p:nvSpPr>
        <p:spPr>
          <a:xfrm>
            <a:off x="6422301" y="1510714"/>
            <a:ext cx="2133787" cy="2727437"/>
          </a:xfrm>
          <a:prstGeom prst="roundRect">
            <a:avLst>
              <a:gd name="adj" fmla="val 7899"/>
            </a:avLst>
          </a:prstGeom>
          <a:solidFill>
            <a:schemeClr val="lt1"/>
          </a:solidFill>
          <a:ln w="76200" cap="flat" cmpd="sng">
            <a:solidFill>
              <a:srgbClr val="6EC9F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6598026" y="2159221"/>
            <a:ext cx="1782300" cy="1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500">
                <a:solidFill>
                  <a:srgbClr val="24292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Enables businesses to strike a balance between risk and profit.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7138103" y="1097735"/>
            <a:ext cx="702183" cy="702000"/>
          </a:xfrm>
          <a:prstGeom prst="roundRect">
            <a:avLst>
              <a:gd name="adj" fmla="val 16667"/>
            </a:avLst>
          </a:prstGeom>
          <a:solidFill>
            <a:srgbClr val="6EC9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8" name="Google Shape;368;p35" descr="Ежедневник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145" y="1259735"/>
            <a:ext cx="378000" cy="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/>
          <p:nvPr/>
        </p:nvSpPr>
        <p:spPr>
          <a:xfrm rot="1799612">
            <a:off x="2825140" y="959819"/>
            <a:ext cx="413350" cy="413296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0" name="Google Shape;370;p35"/>
          <p:cNvSpPr/>
          <p:nvPr/>
        </p:nvSpPr>
        <p:spPr>
          <a:xfrm rot="-9000388" flipH="1">
            <a:off x="2495179" y="991980"/>
            <a:ext cx="177440" cy="177417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35"/>
          <p:cNvSpPr/>
          <p:nvPr/>
        </p:nvSpPr>
        <p:spPr>
          <a:xfrm rot="-9000388" flipH="1">
            <a:off x="2527102" y="592267"/>
            <a:ext cx="119985" cy="11997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2" name="Google Shape;372;p35" descr="Контрольный список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962" y="1269744"/>
            <a:ext cx="357982" cy="3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 rot="1799604">
            <a:off x="5693301" y="1757131"/>
            <a:ext cx="4040606" cy="404012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7</a:t>
            </a:fld>
            <a:endParaRPr sz="1100"/>
          </a:p>
        </p:txBody>
      </p:sp>
      <p:sp>
        <p:nvSpPr>
          <p:cNvPr id="380" name="Google Shape;380;p36"/>
          <p:cNvSpPr txBox="1"/>
          <p:nvPr/>
        </p:nvSpPr>
        <p:spPr>
          <a:xfrm>
            <a:off x="423072" y="2164800"/>
            <a:ext cx="45981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33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Implementation</a:t>
            </a:r>
            <a:endParaRPr sz="33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100" y="2142500"/>
            <a:ext cx="3513600" cy="326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2" name="Google Shape;382;p36"/>
          <p:cNvSpPr/>
          <p:nvPr/>
        </p:nvSpPr>
        <p:spPr>
          <a:xfrm rot="10800000">
            <a:off x="8214930" y="436229"/>
            <a:ext cx="1449804" cy="4543702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36"/>
          <p:cNvSpPr/>
          <p:nvPr/>
        </p:nvSpPr>
        <p:spPr>
          <a:xfrm rot="1799634">
            <a:off x="6628156" y="328630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275" y="436225"/>
            <a:ext cx="2190000" cy="225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>
            <a:spLocks noGrp="1"/>
          </p:cNvSpPr>
          <p:nvPr>
            <p:ph type="title"/>
          </p:nvPr>
        </p:nvSpPr>
        <p:spPr>
          <a:xfrm>
            <a:off x="204307" y="151608"/>
            <a:ext cx="8743318" cy="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100">
                <a:solidFill>
                  <a:srgbClr val="3F3F3F"/>
                </a:solidFill>
              </a:rPr>
              <a:t>Project Structure</a:t>
            </a:r>
            <a:endParaRPr sz="3100"/>
          </a:p>
        </p:txBody>
      </p:sp>
      <p:grpSp>
        <p:nvGrpSpPr>
          <p:cNvPr id="390" name="Google Shape;390;p37"/>
          <p:cNvGrpSpPr/>
          <p:nvPr/>
        </p:nvGrpSpPr>
        <p:grpSpPr>
          <a:xfrm>
            <a:off x="260518" y="1538171"/>
            <a:ext cx="1620422" cy="2404275"/>
            <a:chOff x="347267" y="2050895"/>
            <a:chExt cx="2160000" cy="3205700"/>
          </a:xfrm>
        </p:grpSpPr>
        <p:sp>
          <p:nvSpPr>
            <p:cNvPr id="391" name="Google Shape;391;p37"/>
            <p:cNvSpPr txBox="1"/>
            <p:nvPr/>
          </p:nvSpPr>
          <p:spPr>
            <a:xfrm>
              <a:off x="549916" y="2050895"/>
              <a:ext cx="1728192" cy="62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ar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Selection and </a:t>
              </a:r>
              <a:r>
                <a:rPr lang="en-US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G</a:t>
              </a:r>
              <a:r>
                <a:rPr lang="ar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et data</a:t>
              </a:r>
              <a:endParaRPr sz="1200" b="1" dirty="0">
                <a:latin typeface="+mn-lt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94" name="Google Shape;394;p37"/>
              <p:cNvCxnSpPr/>
              <p:nvPr/>
            </p:nvCxnSpPr>
            <p:spPr>
              <a:xfrm>
                <a:off x="1773811" y="4149080"/>
                <a:ext cx="0" cy="4320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95" name="Google Shape;395;p37"/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lt1"/>
            </a:solidFill>
            <a:ln w="152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6" name="Google Shape;396;p37"/>
            <p:cNvSpPr txBox="1"/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ar" b="1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 1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7" name="Google Shape;397;p37"/>
          <p:cNvGrpSpPr/>
          <p:nvPr/>
        </p:nvGrpSpPr>
        <p:grpSpPr>
          <a:xfrm>
            <a:off x="1724177" y="1763342"/>
            <a:ext cx="1697928" cy="2404275"/>
            <a:chOff x="347267" y="2050895"/>
            <a:chExt cx="2263301" cy="3205700"/>
          </a:xfrm>
        </p:grpSpPr>
        <p:sp>
          <p:nvSpPr>
            <p:cNvPr id="398" name="Google Shape;398;p37"/>
            <p:cNvSpPr txBox="1"/>
            <p:nvPr/>
          </p:nvSpPr>
          <p:spPr>
            <a:xfrm>
              <a:off x="549914" y="2050895"/>
              <a:ext cx="2060654" cy="628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spcBef>
                  <a:spcPts val="2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ar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Exploratory Data Analysis (EDA)</a:t>
              </a:r>
              <a:endParaRPr sz="1200" b="1" dirty="0">
                <a:latin typeface="+mn-lt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99" name="Google Shape;399;p37"/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01" name="Google Shape;401;p37"/>
              <p:cNvCxnSpPr/>
              <p:nvPr/>
            </p:nvCxnSpPr>
            <p:spPr>
              <a:xfrm>
                <a:off x="1773811" y="4149080"/>
                <a:ext cx="0" cy="4320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02" name="Google Shape;402;p37"/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lt1"/>
            </a:solidFill>
            <a:ln w="152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3" name="Google Shape;403;p37"/>
            <p:cNvSpPr txBox="1"/>
            <p:nvPr/>
          </p:nvSpPr>
          <p:spPr>
            <a:xfrm>
              <a:off x="347267" y="4468661"/>
              <a:ext cx="21600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ar" b="1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 2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4" name="Google Shape;404;p37"/>
          <p:cNvGrpSpPr/>
          <p:nvPr/>
        </p:nvGrpSpPr>
        <p:grpSpPr>
          <a:xfrm>
            <a:off x="3354546" y="2218230"/>
            <a:ext cx="1620432" cy="2404275"/>
            <a:chOff x="347267" y="2050895"/>
            <a:chExt cx="2160000" cy="3205700"/>
          </a:xfrm>
        </p:grpSpPr>
        <p:sp>
          <p:nvSpPr>
            <p:cNvPr id="405" name="Google Shape;405;p37"/>
            <p:cNvSpPr txBox="1"/>
            <p:nvPr/>
          </p:nvSpPr>
          <p:spPr>
            <a:xfrm>
              <a:off x="549916" y="2050895"/>
              <a:ext cx="1728192" cy="62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ar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Visualization</a:t>
              </a:r>
              <a:endParaRPr sz="1200" b="1" dirty="0">
                <a:latin typeface="+mn-lt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6" name="Google Shape;406;p37"/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407" name="Google Shape;407;p37"/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08" name="Google Shape;408;p37"/>
              <p:cNvCxnSpPr/>
              <p:nvPr/>
            </p:nvCxnSpPr>
            <p:spPr>
              <a:xfrm>
                <a:off x="1773811" y="4149080"/>
                <a:ext cx="0" cy="4320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09" name="Google Shape;409;p37"/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lt1"/>
            </a:solidFill>
            <a:ln w="152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0" name="Google Shape;410;p37"/>
            <p:cNvSpPr txBox="1"/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ar" b="1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 3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11" name="Google Shape;411;p37"/>
          <p:cNvGrpSpPr/>
          <p:nvPr/>
        </p:nvGrpSpPr>
        <p:grpSpPr>
          <a:xfrm>
            <a:off x="4974975" y="2218225"/>
            <a:ext cx="1630385" cy="2404264"/>
            <a:chOff x="334000" y="2050910"/>
            <a:chExt cx="2173268" cy="3205685"/>
          </a:xfrm>
        </p:grpSpPr>
        <p:sp>
          <p:nvSpPr>
            <p:cNvPr id="412" name="Google Shape;412;p37"/>
            <p:cNvSpPr txBox="1"/>
            <p:nvPr/>
          </p:nvSpPr>
          <p:spPr>
            <a:xfrm>
              <a:off x="334000" y="2050910"/>
              <a:ext cx="21600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ar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Data Wrangling: Cleansing and Feature Selection </a:t>
              </a:r>
              <a:endParaRPr sz="1200" b="1" dirty="0">
                <a:latin typeface="+mn-lt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13" name="Google Shape;413;p37"/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414" name="Google Shape;414;p37"/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15" name="Google Shape;415;p37"/>
              <p:cNvCxnSpPr/>
              <p:nvPr/>
            </p:nvCxnSpPr>
            <p:spPr>
              <a:xfrm>
                <a:off x="1773811" y="4149080"/>
                <a:ext cx="0" cy="4320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16" name="Google Shape;416;p37"/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lt1"/>
            </a:solidFill>
            <a:ln w="152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7" name="Google Shape;417;p37"/>
            <p:cNvSpPr txBox="1"/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ar" b="1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 4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18" name="Google Shape;418;p37"/>
          <p:cNvGrpSpPr/>
          <p:nvPr/>
        </p:nvGrpSpPr>
        <p:grpSpPr>
          <a:xfrm>
            <a:off x="7351650" y="912600"/>
            <a:ext cx="1792378" cy="2404285"/>
            <a:chOff x="118109" y="2050882"/>
            <a:chExt cx="2389200" cy="3205713"/>
          </a:xfrm>
        </p:grpSpPr>
        <p:sp>
          <p:nvSpPr>
            <p:cNvPr id="419" name="Google Shape;419;p37"/>
            <p:cNvSpPr txBox="1"/>
            <p:nvPr/>
          </p:nvSpPr>
          <p:spPr>
            <a:xfrm>
              <a:off x="118109" y="2050882"/>
              <a:ext cx="23892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ar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Compare between models and Select the right fit</a:t>
              </a:r>
              <a:endParaRPr sz="1200" b="1" dirty="0">
                <a:latin typeface="+mn-lt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0" name="Google Shape;420;p37"/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421" name="Google Shape;421;p37"/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rgbClr val="6EC9F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22" name="Google Shape;422;p37"/>
              <p:cNvCxnSpPr/>
              <p:nvPr/>
            </p:nvCxnSpPr>
            <p:spPr>
              <a:xfrm>
                <a:off x="1773811" y="4149080"/>
                <a:ext cx="0" cy="4320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23" name="Google Shape;423;p37"/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lt1"/>
            </a:solidFill>
            <a:ln w="152400" cap="flat" cmpd="sng">
              <a:solidFill>
                <a:srgbClr val="6EC9F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4" name="Google Shape;424;p37"/>
            <p:cNvSpPr txBox="1"/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ar" b="1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 6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>
                <a:solidFill>
                  <a:schemeClr val="lt1"/>
                </a:solidFill>
              </a:rPr>
              <a:t>8</a:t>
            </a:fld>
            <a:endParaRPr sz="1100">
              <a:solidFill>
                <a:schemeClr val="lt1"/>
              </a:solidFill>
            </a:endParaRPr>
          </a:p>
        </p:txBody>
      </p:sp>
      <p:grpSp>
        <p:nvGrpSpPr>
          <p:cNvPr id="426" name="Google Shape;426;p37"/>
          <p:cNvGrpSpPr/>
          <p:nvPr/>
        </p:nvGrpSpPr>
        <p:grpSpPr>
          <a:xfrm>
            <a:off x="6333562" y="1815100"/>
            <a:ext cx="1646009" cy="2288707"/>
            <a:chOff x="313173" y="2204882"/>
            <a:chExt cx="2194094" cy="3051609"/>
          </a:xfrm>
        </p:grpSpPr>
        <p:sp>
          <p:nvSpPr>
            <p:cNvPr id="427" name="Google Shape;427;p37"/>
            <p:cNvSpPr txBox="1"/>
            <p:nvPr/>
          </p:nvSpPr>
          <p:spPr>
            <a:xfrm>
              <a:off x="313173" y="2204882"/>
              <a:ext cx="21732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ar" sz="1200" b="1" dirty="0">
                  <a:solidFill>
                    <a:srgbClr val="24292F"/>
                  </a:solidFill>
                  <a:highlight>
                    <a:srgbClr val="FFFFFF"/>
                  </a:highlight>
                  <a:latin typeface="+mn-lt"/>
                  <a:ea typeface="Times New Roman"/>
                  <a:cs typeface="Times New Roman"/>
                  <a:sym typeface="Times New Roman"/>
                </a:rPr>
                <a:t>Building the predictive machine learning model </a:t>
              </a:r>
              <a:endParaRPr sz="1200" b="1" dirty="0">
                <a:latin typeface="+mn-lt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8" name="Google Shape;428;p37"/>
            <p:cNvGrpSpPr/>
            <p:nvPr/>
          </p:nvGrpSpPr>
          <p:grpSpPr>
            <a:xfrm>
              <a:off x="1301344" y="2877503"/>
              <a:ext cx="225300" cy="775206"/>
              <a:chOff x="1661143" y="4288280"/>
              <a:chExt cx="225300" cy="775206"/>
            </a:xfrm>
          </p:grpSpPr>
          <p:sp>
            <p:nvSpPr>
              <p:cNvPr id="429" name="Google Shape;429;p37"/>
              <p:cNvSpPr/>
              <p:nvPr/>
            </p:nvSpPr>
            <p:spPr>
              <a:xfrm>
                <a:off x="1661143" y="4838186"/>
                <a:ext cx="225300" cy="225300"/>
              </a:xfrm>
              <a:prstGeom prst="ellipse">
                <a:avLst/>
              </a:prstGeom>
              <a:solidFill>
                <a:srgbClr val="6EC9F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430" name="Google Shape;430;p37"/>
              <p:cNvCxnSpPr/>
              <p:nvPr/>
            </p:nvCxnSpPr>
            <p:spPr>
              <a:xfrm>
                <a:off x="1773811" y="4288280"/>
                <a:ext cx="0" cy="43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31" name="Google Shape;431;p37"/>
            <p:cNvSpPr/>
            <p:nvPr/>
          </p:nvSpPr>
          <p:spPr>
            <a:xfrm>
              <a:off x="959215" y="4320491"/>
              <a:ext cx="936000" cy="936000"/>
            </a:xfrm>
            <a:prstGeom prst="ellipse">
              <a:avLst/>
            </a:prstGeom>
            <a:solidFill>
              <a:schemeClr val="lt1"/>
            </a:solidFill>
            <a:ln w="152400" cap="flat" cmpd="sng">
              <a:solidFill>
                <a:srgbClr val="6EC9F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2" name="Google Shape;432;p37"/>
            <p:cNvSpPr txBox="1"/>
            <p:nvPr/>
          </p:nvSpPr>
          <p:spPr>
            <a:xfrm>
              <a:off x="347267" y="4468661"/>
              <a:ext cx="21600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ar" b="1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Goal 5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/>
          <p:nvPr/>
        </p:nvSpPr>
        <p:spPr>
          <a:xfrm rot="1799612">
            <a:off x="5693355" y="1757137"/>
            <a:ext cx="4040533" cy="4040007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9" name="Google Shape;439;p38"/>
          <p:cNvSpPr txBox="1">
            <a:spLocks noGrp="1"/>
          </p:cNvSpPr>
          <p:nvPr>
            <p:ph type="title"/>
          </p:nvPr>
        </p:nvSpPr>
        <p:spPr>
          <a:xfrm>
            <a:off x="287457" y="2489545"/>
            <a:ext cx="4598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3000" dirty="0">
                <a:highlight>
                  <a:srgbClr val="FFFFFE"/>
                </a:highlight>
              </a:rPr>
              <a:t>Goal 1</a:t>
            </a:r>
            <a:endParaRPr sz="30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2400" dirty="0">
                <a:highlight>
                  <a:srgbClr val="FFFFFE"/>
                </a:highlight>
              </a:rPr>
              <a:t>Data Collection: </a:t>
            </a:r>
            <a:endParaRPr sz="2400" dirty="0">
              <a:highlight>
                <a:srgbClr val="FFFFFE"/>
              </a:highlight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2400" dirty="0">
                <a:highlight>
                  <a:srgbClr val="FFFFFE"/>
                </a:highlight>
              </a:rPr>
              <a:t>Selection and </a:t>
            </a:r>
            <a:r>
              <a:rPr lang="en-US" sz="2400" dirty="0">
                <a:highlight>
                  <a:srgbClr val="FFFFFE"/>
                </a:highlight>
              </a:rPr>
              <a:t>G</a:t>
            </a:r>
            <a:r>
              <a:rPr lang="ar" sz="2400" dirty="0">
                <a:highlight>
                  <a:srgbClr val="FFFFFE"/>
                </a:highlight>
              </a:rPr>
              <a:t>et data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 Black"/>
              <a:buNone/>
            </a:pPr>
            <a:endParaRPr dirty="0"/>
          </a:p>
        </p:txBody>
      </p:sp>
      <p:sp>
        <p:nvSpPr>
          <p:cNvPr id="440" name="Google Shape;440;p38"/>
          <p:cNvSpPr txBox="1">
            <a:spLocks noGrp="1"/>
          </p:cNvSpPr>
          <p:nvPr>
            <p:ph type="sldNum" idx="12"/>
          </p:nvPr>
        </p:nvSpPr>
        <p:spPr>
          <a:xfrm>
            <a:off x="228600" y="483618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 sz="1100"/>
              <a:t>9</a:t>
            </a:fld>
            <a:endParaRPr sz="1100"/>
          </a:p>
        </p:txBody>
      </p:sp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413" y="2147680"/>
            <a:ext cx="3274800" cy="3132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2" name="Google Shape;442;p38"/>
          <p:cNvSpPr/>
          <p:nvPr/>
        </p:nvSpPr>
        <p:spPr>
          <a:xfrm rot="10800000">
            <a:off x="8214651" y="436540"/>
            <a:ext cx="1450083" cy="4543390"/>
          </a:xfrm>
          <a:custGeom>
            <a:avLst/>
            <a:gdLst/>
            <a:ahLst/>
            <a:cxnLst/>
            <a:rect l="l" t="t" r="r" b="b"/>
            <a:pathLst>
              <a:path w="1231256" h="3858770" extrusionOk="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" name="Google Shape;443;p38"/>
          <p:cNvSpPr/>
          <p:nvPr/>
        </p:nvSpPr>
        <p:spPr>
          <a:xfrm rot="1799634">
            <a:off x="6559731" y="342143"/>
            <a:ext cx="2474256" cy="2473886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44" name="Google Shape;4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275" y="513025"/>
            <a:ext cx="2197200" cy="215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5">
    <a:dk1>
      <a:srgbClr val="000000"/>
    </a:dk1>
    <a:lt1>
      <a:srgbClr val="FFFFFF"/>
    </a:lt1>
    <a:dk2>
      <a:srgbClr val="5E5E5E"/>
    </a:dk2>
    <a:lt2>
      <a:srgbClr val="DDDDDD"/>
    </a:lt2>
    <a:accent1>
      <a:srgbClr val="11A6F8"/>
    </a:accent1>
    <a:accent2>
      <a:srgbClr val="F69200"/>
    </a:accent2>
    <a:accent3>
      <a:srgbClr val="11A6F8"/>
    </a:accent3>
    <a:accent4>
      <a:srgbClr val="838383"/>
    </a:accent4>
    <a:accent5>
      <a:srgbClr val="DF5327"/>
    </a:accent5>
    <a:accent6>
      <a:srgbClr val="418AB3"/>
    </a:accent6>
    <a:hlink>
      <a:srgbClr val="F59E00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895</Words>
  <Application>Microsoft Macintosh PowerPoint</Application>
  <PresentationFormat>On-screen Show (16:9)</PresentationFormat>
  <Paragraphs>198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Quattrocento Sans</vt:lpstr>
      <vt:lpstr>Times New Roman</vt:lpstr>
      <vt:lpstr>Roboto</vt:lpstr>
      <vt:lpstr>Arial Black</vt:lpstr>
      <vt:lpstr>Calibri</vt:lpstr>
      <vt:lpstr>Arial</vt:lpstr>
      <vt:lpstr>Courier New</vt:lpstr>
      <vt:lpstr>Simple Light</vt:lpstr>
      <vt:lpstr>Office Theme</vt:lpstr>
      <vt:lpstr>Predicting Loan Defaults Using ML Model</vt:lpstr>
      <vt:lpstr>Table of Contents</vt:lpstr>
      <vt:lpstr>Background </vt:lpstr>
      <vt:lpstr>Problem Statement</vt:lpstr>
      <vt:lpstr>Business Solution</vt:lpstr>
      <vt:lpstr>Business Values</vt:lpstr>
      <vt:lpstr>PowerPoint Presentation</vt:lpstr>
      <vt:lpstr>Project Structure</vt:lpstr>
      <vt:lpstr>Goal 1 Data Collection:  Selection and Get data </vt:lpstr>
      <vt:lpstr>Selection and Get Data</vt:lpstr>
      <vt:lpstr>Goal 2 Exploratory Data Analysis (EDA)  </vt:lpstr>
      <vt:lpstr>PowerPoint Presentation</vt:lpstr>
      <vt:lpstr>PowerPoint Presentation</vt:lpstr>
      <vt:lpstr>Checking for Missing Values </vt:lpstr>
      <vt:lpstr>Goal 3 Visualization  </vt:lpstr>
      <vt:lpstr>The target variable is: bad_loan   1 (default) not paid  0 paid</vt:lpstr>
      <vt:lpstr>  Visualization con.  </vt:lpstr>
      <vt:lpstr>  Visualization con.  </vt:lpstr>
      <vt:lpstr> Display the distribution of ('dti', 'annual_inc', 'bad_loan') </vt:lpstr>
      <vt:lpstr> Feature: emp_length_num Employment length in years. Possible values are between 0 and 10 where 0 means less than one year and 10 means ten or more years. </vt:lpstr>
      <vt:lpstr> Feature: dti (debt-to-income rate) A ratio calculated using the borrower’s total monthly debt payments on the total debt obligations divided by the borrower’s self-reported monthly income. </vt:lpstr>
      <vt:lpstr> Feature: last_delinq_none  when the borrower had at least one event of delinquency </vt:lpstr>
      <vt:lpstr>Heatmap</vt:lpstr>
      <vt:lpstr>Goal 4 Data Wrangling : Cleansing and Feature Selection  </vt:lpstr>
      <vt:lpstr> Visualizing the numeric data dispersion</vt:lpstr>
      <vt:lpstr>Dealing with outliers:</vt:lpstr>
      <vt:lpstr>Dealing with missing values</vt:lpstr>
      <vt:lpstr>PowerPoint Presentation</vt:lpstr>
      <vt:lpstr>Goal 5 Building the Predictive Machine Learning Model   </vt:lpstr>
      <vt:lpstr>ROC Area under the Curve (AUC)</vt:lpstr>
      <vt:lpstr>Logistic Regression (LR)</vt:lpstr>
      <vt:lpstr>Support Vector Machine (SVM)</vt:lpstr>
      <vt:lpstr>Neural Networks (NN)</vt:lpstr>
      <vt:lpstr>Goal 6 Compare between Models and  Select the Right Fit  </vt:lpstr>
      <vt:lpstr>Comparison</vt:lpstr>
      <vt:lpstr>Conclusion</vt:lpstr>
      <vt:lpstr>PowerPoint Presentation</vt:lpstr>
      <vt:lpstr>Conclusion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Loan Defaults Using ML Model</dc:title>
  <cp:lastModifiedBy>rawan alshehri</cp:lastModifiedBy>
  <cp:revision>6</cp:revision>
  <dcterms:modified xsi:type="dcterms:W3CDTF">2022-01-11T08:19:22Z</dcterms:modified>
</cp:coreProperties>
</file>